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4" r:id="rId3"/>
  </p:sldMasterIdLst>
  <p:notesMasterIdLst>
    <p:notesMasterId r:id="rId19"/>
  </p:notesMasterIdLst>
  <p:sldIdLst>
    <p:sldId id="257" r:id="rId4"/>
    <p:sldId id="259" r:id="rId5"/>
    <p:sldId id="260" r:id="rId6"/>
    <p:sldId id="261" r:id="rId7"/>
    <p:sldId id="262" r:id="rId8"/>
    <p:sldId id="272" r:id="rId9"/>
    <p:sldId id="263" r:id="rId10"/>
    <p:sldId id="264" r:id="rId11"/>
    <p:sldId id="266" r:id="rId12"/>
    <p:sldId id="267" r:id="rId13"/>
    <p:sldId id="270" r:id="rId14"/>
    <p:sldId id="268" r:id="rId15"/>
    <p:sldId id="269" r:id="rId16"/>
    <p:sldId id="273" r:id="rId17"/>
    <p:sldId id="271" r:id="rId18"/>
  </p:sldIdLst>
  <p:sldSz cx="9144000" cy="6858000" type="screen4x3"/>
  <p:notesSz cx="6858000" cy="9144000"/>
  <p:embeddedFontLst>
    <p:embeddedFont>
      <p:font typeface="Bookman Old Style" panose="02050604050505020204" pitchFamily="18" charset="0"/>
      <p:regular r:id="rId20"/>
      <p:bold r:id="rId21"/>
      <p:italic r:id="rId22"/>
      <p:boldItalic r:id="rId23"/>
    </p:embeddedFont>
    <p:embeddedFont>
      <p:font typeface="Berlin Sans FB Demi" panose="020E0802020502020306" pitchFamily="34" charset="0"/>
      <p:bold r:id="rId24"/>
    </p:embeddedFont>
    <p:embeddedFont>
      <p:font typeface="Calibri" panose="020F0502020204030204" pitchFamily="34" charset="0"/>
      <p:regular r:id="rId25"/>
      <p:bold r:id="rId26"/>
      <p:italic r:id="rId27"/>
      <p:boldItalic r:id="rId28"/>
    </p:embeddedFont>
    <p:embeddedFont>
      <p:font typeface="Narkisim" panose="020E0502050101010101" pitchFamily="34" charset="-79"/>
      <p:regular r:id="rId29"/>
    </p:embeddedFont>
    <p:embeddedFont>
      <p:font typeface="Book Antiqua" panose="02040602050305030304" pitchFamily="18"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468" autoAdjust="0"/>
  </p:normalViewPr>
  <p:slideViewPr>
    <p:cSldViewPr>
      <p:cViewPr varScale="1">
        <p:scale>
          <a:sx n="64" d="100"/>
          <a:sy n="64" d="100"/>
        </p:scale>
        <p:origin x="-49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C083FE-0C2F-4EEA-836D-3A307F2C1845}" type="datetimeFigureOut">
              <a:rPr lang="en-US" smtClean="0"/>
              <a:t>9/4/2015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AE1446-D7FD-45B6-82DC-8AC93907E1AF}" type="slidenum">
              <a:rPr lang="en-US" smtClean="0"/>
              <a:t>‹#›</a:t>
            </a:fld>
            <a:endParaRPr lang="en-US"/>
          </a:p>
        </p:txBody>
      </p:sp>
    </p:spTree>
    <p:extLst>
      <p:ext uri="{BB962C8B-B14F-4D97-AF65-F5344CB8AC3E}">
        <p14:creationId xmlns:p14="http://schemas.microsoft.com/office/powerpoint/2010/main" val="4072766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AE1446-D7FD-45B6-82DC-8AC93907E1AF}" type="slidenum">
              <a:rPr lang="en-US" smtClean="0"/>
              <a:t>10</a:t>
            </a:fld>
            <a:endParaRPr lang="en-US"/>
          </a:p>
        </p:txBody>
      </p:sp>
    </p:spTree>
    <p:extLst>
      <p:ext uri="{BB962C8B-B14F-4D97-AF65-F5344CB8AC3E}">
        <p14:creationId xmlns:p14="http://schemas.microsoft.com/office/powerpoint/2010/main" val="2928075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AE1446-D7FD-45B6-82DC-8AC93907E1AF}" type="slidenum">
              <a:rPr lang="en-US" smtClean="0"/>
              <a:t>11</a:t>
            </a:fld>
            <a:endParaRPr lang="en-US"/>
          </a:p>
        </p:txBody>
      </p:sp>
    </p:spTree>
    <p:extLst>
      <p:ext uri="{BB962C8B-B14F-4D97-AF65-F5344CB8AC3E}">
        <p14:creationId xmlns:p14="http://schemas.microsoft.com/office/powerpoint/2010/main" val="2928075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Composite</a:t>
            </a:r>
            <a:endParaRPr lang="en-US" dirty="0"/>
          </a:p>
        </p:txBody>
      </p:sp>
      <p:sp>
        <p:nvSpPr>
          <p:cNvPr id="4" name="Slide Number Placeholder 3"/>
          <p:cNvSpPr>
            <a:spLocks noGrp="1"/>
          </p:cNvSpPr>
          <p:nvPr>
            <p:ph type="sldNum" sz="quarter" idx="10"/>
          </p:nvPr>
        </p:nvSpPr>
        <p:spPr/>
        <p:txBody>
          <a:bodyPr/>
          <a:lstStyle/>
          <a:p>
            <a:fld id="{3FAE1446-D7FD-45B6-82DC-8AC93907E1A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83445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Composite</a:t>
            </a:r>
            <a:endParaRPr lang="en-US" dirty="0"/>
          </a:p>
        </p:txBody>
      </p:sp>
      <p:sp>
        <p:nvSpPr>
          <p:cNvPr id="4" name="Slide Number Placeholder 3"/>
          <p:cNvSpPr>
            <a:spLocks noGrp="1"/>
          </p:cNvSpPr>
          <p:nvPr>
            <p:ph type="sldNum" sz="quarter" idx="10"/>
          </p:nvPr>
        </p:nvSpPr>
        <p:spPr/>
        <p:txBody>
          <a:bodyPr/>
          <a:lstStyle/>
          <a:p>
            <a:fld id="{3FAE1446-D7FD-45B6-82DC-8AC93907E1AF}" type="slidenum">
              <a:rPr lang="en-US" smtClean="0"/>
              <a:t>15</a:t>
            </a:fld>
            <a:endParaRPr lang="en-US"/>
          </a:p>
        </p:txBody>
      </p:sp>
    </p:spTree>
    <p:extLst>
      <p:ext uri="{BB962C8B-B14F-4D97-AF65-F5344CB8AC3E}">
        <p14:creationId xmlns:p14="http://schemas.microsoft.com/office/powerpoint/2010/main" val="428344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CB571F4-E2D0-4117-BBC0-B0DBD6FCC7E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7119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DB5239-3C34-4817-BC31-8C3CDC94A5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6971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A2805F-514F-4A9B-8132-D8D14C5BB4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970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142BAE-3A33-4B92-A07D-DA17E39483E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129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F174B6C-36CB-4F63-A314-95307C73B6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6158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A65FD3-F688-4553-B2D4-F2159DE49D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4025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19E6572-1B17-4A72-B500-C8B38107900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1351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2C8EE7A-084B-43C0-9554-4F79800564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1556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CF026F0-D8A3-4143-828D-7BDB2C19AE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8683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813F467-BC1C-4F82-BE46-BE1109A9C4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4696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1BD3F0B-CD12-4932-937A-F6F4691B1F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096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CB4E62-155E-4388-95F6-4827DD909F0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5701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CD30EFF-8188-4FE2-9D5F-5C516CE9DED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6650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EDC92D-2EBF-4A11-BC32-6632CAEE90E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7208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5950F8-1335-472C-B591-03FBBB1036E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3554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142BAE-3A33-4B92-A07D-DA17E39483E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0833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F174B6C-36CB-4F63-A314-95307C73B6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8734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A65FD3-F688-4553-B2D4-F2159DE49D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6090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19E6572-1B17-4A72-B500-C8B38107900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595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2C8EE7A-084B-43C0-9554-4F79800564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2192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CF026F0-D8A3-4143-828D-7BDB2C19AE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3401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813F467-BC1C-4F82-BE46-BE1109A9C4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6450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E61857-BE38-4F9F-B13B-745AF176F5F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4564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1BD3F0B-CD12-4932-937A-F6F4691B1F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7770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CD30EFF-8188-4FE2-9D5F-5C516CE9DED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6670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EDC92D-2EBF-4A11-BC32-6632CAEE90E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30849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5950F8-1335-472C-B591-03FBBB1036E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83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F62AF47-1346-4C2C-9B50-566363E2799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8134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E7F3ADC-50D6-4F66-93D5-74972C5DFF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4458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E74E41C-CBCF-4ACC-A6B1-57CA5A8C3D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4191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AD81675-04FE-4673-BCF4-9EACBB6C5E8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727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0E2AFBA-C534-45B9-B1DB-E97B25E8666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8465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7EE5CE7-E80C-4952-AB22-4CC7520FAB3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04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9E59F17-27C6-487C-B18E-0C5AA8754927}" type="slidenum">
              <a:rPr lang="en-US" altLang="en-US">
                <a:solidFill>
                  <a:srgbClr val="000000"/>
                </a:solidFill>
              </a:rPr>
              <a:pPr fontAlgn="base">
                <a:spcBef>
                  <a:spcPct val="0"/>
                </a:spcBef>
                <a:spcAft>
                  <a:spcPct val="0"/>
                </a:spcAft>
              </a:pPr>
              <a:t>‹#›</a:t>
            </a:fld>
            <a:endParaRPr lang="en-US" altLang="en-US">
              <a:solidFill>
                <a:srgbClr val="000000"/>
              </a:solidFill>
            </a:endParaRPr>
          </a:p>
        </p:txBody>
      </p:sp>
      <p:pic>
        <p:nvPicPr>
          <p:cNvPr id="1130" name="Picture 106" descr="spirit of discipleship, the_t_n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659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E9E0BB9-3BF0-4169-BC0C-DD0DCF4CE16E}" type="slidenum">
              <a:rPr lang="en-US" altLang="en-US">
                <a:solidFill>
                  <a:srgbClr val="000000"/>
                </a:solidFill>
              </a:rPr>
              <a:pPr fontAlgn="base">
                <a:spcBef>
                  <a:spcPct val="0"/>
                </a:spcBef>
                <a:spcAft>
                  <a:spcPct val="0"/>
                </a:spcAft>
              </a:pPr>
              <a:t>‹#›</a:t>
            </a:fld>
            <a:endParaRPr lang="en-US" altLang="en-US">
              <a:solidFill>
                <a:srgbClr val="000000"/>
              </a:solidFill>
            </a:endParaRPr>
          </a:p>
        </p:txBody>
      </p:sp>
      <p:pic>
        <p:nvPicPr>
          <p:cNvPr id="4209" name="Picture 113" descr="spirit of discipleship, the_c_n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6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E9E0BB9-3BF0-4169-BC0C-DD0DCF4CE16E}" type="slidenum">
              <a:rPr lang="en-US" altLang="en-US">
                <a:solidFill>
                  <a:srgbClr val="000000"/>
                </a:solidFill>
              </a:rPr>
              <a:pPr fontAlgn="base">
                <a:spcBef>
                  <a:spcPct val="0"/>
                </a:spcBef>
                <a:spcAft>
                  <a:spcPct val="0"/>
                </a:spcAft>
              </a:pPr>
              <a:t>‹#›</a:t>
            </a:fld>
            <a:endParaRPr lang="en-US" altLang="en-US">
              <a:solidFill>
                <a:srgbClr val="000000"/>
              </a:solidFill>
            </a:endParaRPr>
          </a:p>
        </p:txBody>
      </p:sp>
      <p:pic>
        <p:nvPicPr>
          <p:cNvPr id="4209" name="Picture 113" descr="spirit of discipleship, the_c_n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3925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341964" y="6488668"/>
            <a:ext cx="2536272" cy="369332"/>
          </a:xfrm>
          <a:prstGeom prst="rect">
            <a:avLst/>
          </a:prstGeom>
          <a:solidFill>
            <a:schemeClr val="tx1">
              <a:lumMod val="95000"/>
              <a:lumOff val="5000"/>
            </a:schemeClr>
          </a:solidFill>
        </p:spPr>
        <p:txBody>
          <a:bodyPr wrap="none">
            <a:spAutoFit/>
          </a:bodyPr>
          <a:lstStyle/>
          <a:p>
            <a:pPr algn="ctr" fontAlgn="base">
              <a:spcBef>
                <a:spcPct val="0"/>
              </a:spcBef>
              <a:spcAft>
                <a:spcPct val="0"/>
              </a:spcAft>
            </a:pPr>
            <a:r>
              <a:rPr lang="en-US">
                <a:solidFill>
                  <a:srgbClr val="FFFFFF"/>
                </a:solidFill>
                <a:effectLst>
                  <a:outerShdw blurRad="38100" dist="38100" dir="2700000" algn="tl">
                    <a:srgbClr val="000000">
                      <a:alpha val="43137"/>
                    </a:srgbClr>
                  </a:outerShdw>
                </a:effectLst>
                <a:latin typeface="Calibri" panose="020F0502020204030204" pitchFamily="34" charset="0"/>
              </a:rPr>
              <a:t>(oxforddictionaries.com) </a:t>
            </a:r>
            <a:endParaRPr lang="en-US"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4" name="TextBox 3"/>
          <p:cNvSpPr txBox="1"/>
          <p:nvPr/>
        </p:nvSpPr>
        <p:spPr>
          <a:xfrm>
            <a:off x="1447800" y="1371600"/>
            <a:ext cx="1524000" cy="675620"/>
          </a:xfrm>
          <a:prstGeom prst="rect">
            <a:avLst/>
          </a:prstGeom>
          <a:noFill/>
        </p:spPr>
        <p:txBody>
          <a:bodyPr wrap="none" rtlCol="0">
            <a:prstTxWarp prst="textPlain">
              <a:avLst/>
            </a:prstTxWarp>
            <a:spAutoFit/>
          </a:bodyPr>
          <a:lstStyle/>
          <a:p>
            <a:pPr fontAlgn="base">
              <a:spcBef>
                <a:spcPct val="0"/>
              </a:spcBef>
              <a:spcAft>
                <a:spcPct val="0"/>
              </a:spcAft>
            </a:pPr>
            <a:r>
              <a:rPr lang="en-US" sz="2800" b="1" dirty="0">
                <a:ln>
                  <a:solidFill>
                    <a:sysClr val="windowText" lastClr="000000"/>
                  </a:solidFill>
                </a:ln>
                <a:solidFill>
                  <a:srgbClr val="996633"/>
                </a:solidFill>
                <a:effectLst>
                  <a:glow rad="101600">
                    <a:srgbClr val="FFFFFF">
                      <a:alpha val="60000"/>
                    </a:srgbClr>
                  </a:glow>
                </a:effectLst>
                <a:latin typeface="Trajan Pro" pitchFamily="18" charset="0"/>
                <a:ea typeface="Adobe Gothic Std B" pitchFamily="34" charset="-128"/>
              </a:rPr>
              <a:t>Why</a:t>
            </a:r>
          </a:p>
        </p:txBody>
      </p:sp>
      <p:sp>
        <p:nvSpPr>
          <p:cNvPr id="5" name="TextBox 4"/>
          <p:cNvSpPr txBox="1"/>
          <p:nvPr/>
        </p:nvSpPr>
        <p:spPr>
          <a:xfrm>
            <a:off x="1447800" y="2219980"/>
            <a:ext cx="4876800" cy="1056620"/>
          </a:xfrm>
          <a:prstGeom prst="rect">
            <a:avLst/>
          </a:prstGeom>
          <a:noFill/>
        </p:spPr>
        <p:txBody>
          <a:bodyPr wrap="none" rtlCol="0">
            <a:prstTxWarp prst="textPlain">
              <a:avLst/>
            </a:prstTxWarp>
            <a:spAutoFit/>
          </a:bodyPr>
          <a:lstStyle/>
          <a:p>
            <a:pPr fontAlgn="base">
              <a:spcBef>
                <a:spcPct val="0"/>
              </a:spcBef>
              <a:spcAft>
                <a:spcPct val="0"/>
              </a:spcAft>
            </a:pPr>
            <a:r>
              <a:rPr lang="en-US" sz="2800" b="1" spc="-150" dirty="0">
                <a:ln>
                  <a:solidFill>
                    <a:sysClr val="windowText" lastClr="000000"/>
                  </a:solidFill>
                </a:ln>
                <a:solidFill>
                  <a:srgbClr val="996633"/>
                </a:solidFill>
                <a:effectLst>
                  <a:glow rad="101600">
                    <a:srgbClr val="FFFFFF">
                      <a:alpha val="60000"/>
                    </a:srgbClr>
                  </a:glow>
                  <a:outerShdw blurRad="50800" dist="38100" dir="18900000" algn="bl" rotWithShape="0">
                    <a:prstClr val="black">
                      <a:alpha val="40000"/>
                    </a:prstClr>
                  </a:outerShdw>
                </a:effectLst>
                <a:latin typeface="Trajan Pro" pitchFamily="18" charset="0"/>
                <a:ea typeface="Adobe Gothic Std B" pitchFamily="34" charset="-128"/>
              </a:rPr>
              <a:t>MUST</a:t>
            </a:r>
          </a:p>
        </p:txBody>
      </p:sp>
      <p:sp>
        <p:nvSpPr>
          <p:cNvPr id="6" name="TextBox 5"/>
          <p:cNvSpPr txBox="1"/>
          <p:nvPr/>
        </p:nvSpPr>
        <p:spPr>
          <a:xfrm>
            <a:off x="6553200" y="2667000"/>
            <a:ext cx="1295400" cy="533400"/>
          </a:xfrm>
          <a:prstGeom prst="rect">
            <a:avLst/>
          </a:prstGeom>
          <a:noFill/>
        </p:spPr>
        <p:txBody>
          <a:bodyPr wrap="none" rtlCol="0">
            <a:prstTxWarp prst="textPlain">
              <a:avLst/>
            </a:prstTxWarp>
            <a:spAutoFit/>
          </a:bodyPr>
          <a:lstStyle/>
          <a:p>
            <a:pPr fontAlgn="base">
              <a:spcBef>
                <a:spcPct val="0"/>
              </a:spcBef>
              <a:spcAft>
                <a:spcPct val="0"/>
              </a:spcAft>
            </a:pPr>
            <a:r>
              <a:rPr lang="en-US" sz="2800" b="1" spc="-150" dirty="0">
                <a:ln>
                  <a:solidFill>
                    <a:sysClr val="windowText" lastClr="000000"/>
                  </a:solidFill>
                </a:ln>
                <a:solidFill>
                  <a:srgbClr val="996633"/>
                </a:solidFill>
                <a:effectLst>
                  <a:glow rad="101600">
                    <a:srgbClr val="FFFFFF">
                      <a:alpha val="60000"/>
                    </a:srgbClr>
                  </a:glow>
                </a:effectLst>
                <a:latin typeface="Trajan Pro" pitchFamily="18" charset="0"/>
                <a:ea typeface="Adobe Gothic Std B" pitchFamily="34" charset="-128"/>
              </a:rPr>
              <a:t>we</a:t>
            </a:r>
          </a:p>
        </p:txBody>
      </p:sp>
      <p:sp>
        <p:nvSpPr>
          <p:cNvPr id="7" name="TextBox 6"/>
          <p:cNvSpPr txBox="1"/>
          <p:nvPr/>
        </p:nvSpPr>
        <p:spPr>
          <a:xfrm>
            <a:off x="228600" y="3515380"/>
            <a:ext cx="8534400" cy="1209020"/>
          </a:xfrm>
          <a:prstGeom prst="rect">
            <a:avLst/>
          </a:prstGeom>
          <a:noFill/>
        </p:spPr>
        <p:txBody>
          <a:bodyPr wrap="none" rtlCol="0">
            <a:prstTxWarp prst="textPlain">
              <a:avLst/>
            </a:prstTxWarp>
            <a:spAutoFit/>
          </a:bodyPr>
          <a:lstStyle/>
          <a:p>
            <a:pPr fontAlgn="base">
              <a:spcBef>
                <a:spcPct val="0"/>
              </a:spcBef>
              <a:spcAft>
                <a:spcPct val="0"/>
              </a:spcAft>
            </a:pPr>
            <a:r>
              <a:rPr lang="en-US" sz="2800" b="1" spc="-150" dirty="0">
                <a:ln>
                  <a:solidFill>
                    <a:sysClr val="windowText" lastClr="000000"/>
                  </a:solidFill>
                </a:ln>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5400000" scaled="1"/>
                  <a:tileRect/>
                </a:gradFill>
                <a:effectLst>
                  <a:glow rad="101600">
                    <a:srgbClr val="2D2D8A">
                      <a:lumMod val="20000"/>
                      <a:lumOff val="80000"/>
                      <a:alpha val="60000"/>
                    </a:srgbClr>
                  </a:glow>
                  <a:outerShdw blurRad="50800" dist="38100" dir="18900000" algn="bl" rotWithShape="0">
                    <a:prstClr val="black">
                      <a:alpha val="40000"/>
                    </a:prstClr>
                  </a:outerShdw>
                </a:effectLst>
                <a:latin typeface="Trajan Pro" pitchFamily="18" charset="0"/>
                <a:ea typeface="Adobe Gothic Std B" pitchFamily="34" charset="-128"/>
              </a:rPr>
              <a:t>DISCIPLINE?</a:t>
            </a:r>
          </a:p>
        </p:txBody>
      </p:sp>
      <p:pic>
        <p:nvPicPr>
          <p:cNvPr id="2071" name="Picture 23"/>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LineDrawing trans="31000" pencilSize="10"/>
                    </a14:imgEffect>
                  </a14:imgLayer>
                </a14:imgProps>
              </a:ext>
              <a:ext uri="{28A0092B-C50C-407E-A947-70E740481C1C}">
                <a14:useLocalDpi xmlns:a14="http://schemas.microsoft.com/office/drawing/2010/main" val="0"/>
              </a:ext>
            </a:extLst>
          </a:blip>
          <a:srcRect/>
          <a:stretch>
            <a:fillRect/>
          </a:stretch>
        </p:blipFill>
        <p:spPr bwMode="auto">
          <a:xfrm>
            <a:off x="990600" y="4724400"/>
            <a:ext cx="7239000" cy="1987550"/>
          </a:xfrm>
          <a:prstGeom prst="rect">
            <a:avLst/>
          </a:prstGeom>
          <a:noFill/>
          <a:ln>
            <a:noFill/>
          </a:ln>
          <a:effectLst>
            <a:outerShdw dist="35921" dir="2700000" algn="ctr" rotWithShape="0">
              <a:schemeClr val="bg2"/>
            </a:outerShdw>
            <a:softEdge rad="2286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219200" y="4883150"/>
            <a:ext cx="6781800" cy="1569660"/>
          </a:xfrm>
          <a:prstGeom prst="rect">
            <a:avLst/>
          </a:prstGeom>
          <a:noFill/>
        </p:spPr>
        <p:txBody>
          <a:bodyPr wrap="square" rtlCol="0">
            <a:spAutoFit/>
          </a:bodyPr>
          <a:lstStyle/>
          <a:p>
            <a:pPr algn="ctr" fontAlgn="base">
              <a:spcBef>
                <a:spcPct val="0"/>
              </a:spcBef>
              <a:spcAft>
                <a:spcPct val="0"/>
              </a:spcAft>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“The practice of training people to obey rules or a code of behavior, using punishment to correct </a:t>
            </a:r>
            <a:r>
              <a:rPr lang="en-US" sz="3200" dirty="0" smtClean="0">
                <a:solidFill>
                  <a:srgbClr val="FFFFFF"/>
                </a:solidFill>
                <a:effectLst>
                  <a:outerShdw blurRad="38100" dist="38100" dir="2700000" algn="tl">
                    <a:srgbClr val="000000">
                      <a:alpha val="43137"/>
                    </a:srgbClr>
                  </a:outerShdw>
                </a:effectLst>
                <a:latin typeface="Calibri" panose="020F0502020204030204" pitchFamily="34" charset="0"/>
              </a:rPr>
              <a:t>disobedience.”</a:t>
            </a:r>
            <a:endParaRPr lang="en-US" sz="320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2" name="TextBox 1"/>
          <p:cNvSpPr txBox="1"/>
          <p:nvPr/>
        </p:nvSpPr>
        <p:spPr>
          <a:xfrm>
            <a:off x="8267581" y="6488668"/>
            <a:ext cx="800219"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dirty="0" smtClean="0"/>
              <a:t>Part 2</a:t>
            </a:r>
            <a:endParaRPr lang="en-US" dirty="0"/>
          </a:p>
        </p:txBody>
      </p:sp>
    </p:spTree>
    <p:extLst>
      <p:ext uri="{BB962C8B-B14F-4D97-AF65-F5344CB8AC3E}">
        <p14:creationId xmlns:p14="http://schemas.microsoft.com/office/powerpoint/2010/main" val="39725765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48000" decel="48000" fill="hold" grpId="0" nodeType="withEffect">
                                  <p:stCondLst>
                                    <p:cond delay="0"/>
                                  </p:stCondLst>
                                  <p:childTnLst>
                                    <p:animScale>
                                      <p:cBhvr>
                                        <p:cTn id="6" dur="7000" fill="hold"/>
                                        <p:tgtEl>
                                          <p:spTgt spid="7"/>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latin typeface="Bookman Old Style" panose="02050604050505020204" pitchFamily="18" charset="0"/>
              </a:rPr>
              <a:t>Matthew 18:15-20</a:t>
            </a:r>
            <a:endParaRPr lang="en-US" dirty="0">
              <a:latin typeface="Bookman Old Style" panose="02050604050505020204" pitchFamily="18" charset="0"/>
            </a:endParaRPr>
          </a:p>
        </p:txBody>
      </p:sp>
      <p:sp>
        <p:nvSpPr>
          <p:cNvPr id="3" name="Content Placeholder 2"/>
          <p:cNvSpPr>
            <a:spLocks noGrp="1"/>
          </p:cNvSpPr>
          <p:nvPr>
            <p:ph idx="1"/>
          </p:nvPr>
        </p:nvSpPr>
        <p:spPr>
          <a:xfrm>
            <a:off x="152400" y="1905000"/>
            <a:ext cx="8229600" cy="4221163"/>
          </a:xfrm>
        </p:spPr>
        <p:txBody>
          <a:bodyPr/>
          <a:lstStyle/>
          <a:p>
            <a:r>
              <a:rPr lang="en-US" sz="3600" dirty="0" smtClean="0">
                <a:latin typeface="Book Antiqua" panose="02040602050305030304" pitchFamily="18" charset="0"/>
              </a:rPr>
              <a:t>Context: personal brother to brother sin (18:15, 21)</a:t>
            </a:r>
          </a:p>
          <a:p>
            <a:pPr lvl="1"/>
            <a:r>
              <a:rPr lang="en-US" sz="3200" dirty="0">
                <a:latin typeface="Book Antiqua" panose="02040602050305030304" pitchFamily="18" charset="0"/>
              </a:rPr>
              <a:t>“Whoever commits sin also commits lawlessness, and sin is </a:t>
            </a:r>
            <a:r>
              <a:rPr lang="en-US" sz="3200" dirty="0" smtClean="0">
                <a:latin typeface="Book Antiqua" panose="02040602050305030304" pitchFamily="18" charset="0"/>
              </a:rPr>
              <a:t>lawlessness” </a:t>
            </a:r>
            <a:br>
              <a:rPr lang="en-US" sz="3200" dirty="0" smtClean="0">
                <a:latin typeface="Book Antiqua" panose="02040602050305030304" pitchFamily="18" charset="0"/>
              </a:rPr>
            </a:br>
            <a:r>
              <a:rPr lang="en-US" sz="3200" dirty="0" smtClean="0">
                <a:latin typeface="Book Antiqua" panose="02040602050305030304" pitchFamily="18" charset="0"/>
              </a:rPr>
              <a:t>(1 Jn. 3:4)</a:t>
            </a:r>
          </a:p>
          <a:p>
            <a:pPr lvl="1"/>
            <a:r>
              <a:rPr lang="en-US" sz="3200" dirty="0" smtClean="0">
                <a:latin typeface="Book Antiqua" panose="02040602050305030304" pitchFamily="18" charset="0"/>
              </a:rPr>
              <a:t>Step not applicable to public sin</a:t>
            </a:r>
          </a:p>
        </p:txBody>
      </p:sp>
    </p:spTree>
    <p:extLst>
      <p:ext uri="{BB962C8B-B14F-4D97-AF65-F5344CB8AC3E}">
        <p14:creationId xmlns:p14="http://schemas.microsoft.com/office/powerpoint/2010/main" val="4807959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latin typeface="Bookman Old Style" panose="02050604050505020204" pitchFamily="18" charset="0"/>
              </a:rPr>
              <a:t>Matthew 18:15-20</a:t>
            </a:r>
            <a:endParaRPr lang="en-US" dirty="0">
              <a:latin typeface="Bookman Old Style" panose="02050604050505020204" pitchFamily="18" charset="0"/>
            </a:endParaRPr>
          </a:p>
        </p:txBody>
      </p:sp>
      <p:sp>
        <p:nvSpPr>
          <p:cNvPr id="3" name="Content Placeholder 2"/>
          <p:cNvSpPr>
            <a:spLocks noGrp="1"/>
          </p:cNvSpPr>
          <p:nvPr>
            <p:ph idx="1"/>
          </p:nvPr>
        </p:nvSpPr>
        <p:spPr>
          <a:xfrm>
            <a:off x="304800" y="1905000"/>
            <a:ext cx="8077200" cy="4221163"/>
          </a:xfrm>
        </p:spPr>
        <p:txBody>
          <a:bodyPr/>
          <a:lstStyle/>
          <a:p>
            <a:pPr marL="0" indent="0">
              <a:buNone/>
            </a:pPr>
            <a:r>
              <a:rPr lang="en-US" sz="3600" b="1" dirty="0" smtClean="0">
                <a:latin typeface="Book Antiqua" panose="02040602050305030304" pitchFamily="18" charset="0"/>
              </a:rPr>
              <a:t>1</a:t>
            </a:r>
            <a:r>
              <a:rPr lang="en-US" sz="3600" b="1" baseline="30000" dirty="0" smtClean="0">
                <a:latin typeface="Book Antiqua" panose="02040602050305030304" pitchFamily="18" charset="0"/>
              </a:rPr>
              <a:t>st</a:t>
            </a:r>
            <a:r>
              <a:rPr lang="en-US" sz="3600" b="1" dirty="0" smtClean="0">
                <a:latin typeface="Book Antiqua" panose="02040602050305030304" pitchFamily="18" charset="0"/>
              </a:rPr>
              <a:t> Responsibility: </a:t>
            </a:r>
          </a:p>
          <a:p>
            <a:pPr lvl="1"/>
            <a:r>
              <a:rPr lang="en-US" sz="3200" dirty="0" smtClean="0">
                <a:latin typeface="Book Antiqua" panose="02040602050305030304" pitchFamily="18" charset="0"/>
              </a:rPr>
              <a:t>go and tell him his fault</a:t>
            </a:r>
          </a:p>
          <a:p>
            <a:pPr lvl="2"/>
            <a:r>
              <a:rPr lang="en-US" dirty="0" smtClean="0">
                <a:latin typeface="Book Antiqua" panose="02040602050305030304" pitchFamily="18" charset="0"/>
              </a:rPr>
              <a:t>In private: “alone”</a:t>
            </a:r>
          </a:p>
          <a:p>
            <a:pPr lvl="1"/>
            <a:r>
              <a:rPr lang="en-US" sz="3200" dirty="0" smtClean="0">
                <a:latin typeface="Book Antiqua" panose="02040602050305030304" pitchFamily="18" charset="0"/>
              </a:rPr>
              <a:t>Does not involve the church or any public knowledge</a:t>
            </a:r>
          </a:p>
          <a:p>
            <a:pPr lvl="1"/>
            <a:r>
              <a:rPr lang="en-US" sz="3200" dirty="0" smtClean="0">
                <a:latin typeface="Book Antiqua" panose="02040602050305030304" pitchFamily="18" charset="0"/>
              </a:rPr>
              <a:t>Conditioned Forgiveness: </a:t>
            </a:r>
            <a:br>
              <a:rPr lang="en-US" sz="3200" dirty="0" smtClean="0">
                <a:latin typeface="Book Antiqua" panose="02040602050305030304" pitchFamily="18" charset="0"/>
              </a:rPr>
            </a:br>
            <a:r>
              <a:rPr lang="en-US" sz="3200" dirty="0" smtClean="0">
                <a:latin typeface="Book Antiqua" panose="02040602050305030304" pitchFamily="18" charset="0"/>
              </a:rPr>
              <a:t>“If he hears you…”</a:t>
            </a:r>
          </a:p>
          <a:p>
            <a:pPr lvl="1"/>
            <a:r>
              <a:rPr lang="en-US" sz="3200" dirty="0" smtClean="0">
                <a:latin typeface="Book Antiqua" panose="02040602050305030304" pitchFamily="18" charset="0"/>
              </a:rPr>
              <a:t>“Gained” or “won” </a:t>
            </a:r>
          </a:p>
          <a:p>
            <a:pPr lvl="2"/>
            <a:r>
              <a:rPr lang="en-US" dirty="0" smtClean="0">
                <a:latin typeface="Book Antiqua" panose="02040602050305030304" pitchFamily="18" charset="0"/>
              </a:rPr>
              <a:t>1 Cor. 9:21, 22; 1 Pet. 3:1</a:t>
            </a:r>
            <a:endParaRPr lang="en-US" dirty="0">
              <a:latin typeface="Book Antiqua" panose="02040602050305030304" pitchFamily="18" charset="0"/>
            </a:endParaRPr>
          </a:p>
        </p:txBody>
      </p:sp>
    </p:spTree>
    <p:extLst>
      <p:ext uri="{BB962C8B-B14F-4D97-AF65-F5344CB8AC3E}">
        <p14:creationId xmlns:p14="http://schemas.microsoft.com/office/powerpoint/2010/main" val="4807959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latin typeface="Bookman Old Style" panose="02050604050505020204" pitchFamily="18" charset="0"/>
              </a:rPr>
              <a:t>Matthew 18:15-20</a:t>
            </a:r>
            <a:endParaRPr lang="en-US" dirty="0">
              <a:latin typeface="Bookman Old Style" panose="02050604050505020204" pitchFamily="18" charset="0"/>
            </a:endParaRPr>
          </a:p>
        </p:txBody>
      </p:sp>
      <p:sp>
        <p:nvSpPr>
          <p:cNvPr id="3" name="Content Placeholder 2"/>
          <p:cNvSpPr>
            <a:spLocks noGrp="1"/>
          </p:cNvSpPr>
          <p:nvPr>
            <p:ph idx="1"/>
          </p:nvPr>
        </p:nvSpPr>
        <p:spPr>
          <a:xfrm>
            <a:off x="304800" y="1905000"/>
            <a:ext cx="8077200" cy="4221163"/>
          </a:xfrm>
        </p:spPr>
        <p:txBody>
          <a:bodyPr/>
          <a:lstStyle/>
          <a:p>
            <a:pPr marL="0" indent="0">
              <a:buNone/>
            </a:pPr>
            <a:r>
              <a:rPr lang="en-US" sz="3600" b="1" dirty="0" smtClean="0">
                <a:latin typeface="Book Antiqua" panose="02040602050305030304" pitchFamily="18" charset="0"/>
              </a:rPr>
              <a:t>2</a:t>
            </a:r>
            <a:r>
              <a:rPr lang="en-US" sz="3600" b="1" baseline="30000" dirty="0" smtClean="0">
                <a:latin typeface="Book Antiqua" panose="02040602050305030304" pitchFamily="18" charset="0"/>
              </a:rPr>
              <a:t>nd</a:t>
            </a:r>
            <a:r>
              <a:rPr lang="en-US" sz="3600" b="1" dirty="0" smtClean="0">
                <a:latin typeface="Book Antiqua" panose="02040602050305030304" pitchFamily="18" charset="0"/>
              </a:rPr>
              <a:t> Responsibility:</a:t>
            </a:r>
          </a:p>
          <a:p>
            <a:pPr lvl="1"/>
            <a:r>
              <a:rPr lang="en-US" sz="3200" dirty="0" smtClean="0">
                <a:latin typeface="Book Antiqua" panose="02040602050305030304" pitchFamily="18" charset="0"/>
              </a:rPr>
              <a:t>Take one or two others (18:16)</a:t>
            </a:r>
          </a:p>
          <a:p>
            <a:pPr lvl="1"/>
            <a:r>
              <a:rPr lang="en-US" sz="3200" dirty="0" smtClean="0">
                <a:latin typeface="Book Antiqua" panose="02040602050305030304" pitchFamily="18" charset="0"/>
              </a:rPr>
              <a:t>By the mouth of two or three every word may be established (cf. Deut. 19:15)</a:t>
            </a:r>
          </a:p>
        </p:txBody>
      </p:sp>
    </p:spTree>
    <p:extLst>
      <p:ext uri="{BB962C8B-B14F-4D97-AF65-F5344CB8AC3E}">
        <p14:creationId xmlns:p14="http://schemas.microsoft.com/office/powerpoint/2010/main" val="18555244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latin typeface="Bookman Old Style" panose="02050604050505020204" pitchFamily="18" charset="0"/>
              </a:rPr>
              <a:t>Matthew 18:15-20</a:t>
            </a:r>
            <a:endParaRPr lang="en-US" dirty="0">
              <a:latin typeface="Bookman Old Style" panose="02050604050505020204" pitchFamily="18" charset="0"/>
            </a:endParaRPr>
          </a:p>
        </p:txBody>
      </p:sp>
      <p:sp>
        <p:nvSpPr>
          <p:cNvPr id="3" name="Content Placeholder 2"/>
          <p:cNvSpPr>
            <a:spLocks noGrp="1"/>
          </p:cNvSpPr>
          <p:nvPr>
            <p:ph idx="1"/>
          </p:nvPr>
        </p:nvSpPr>
        <p:spPr>
          <a:xfrm>
            <a:off x="304800" y="1905000"/>
            <a:ext cx="8077200" cy="4221163"/>
          </a:xfrm>
        </p:spPr>
        <p:txBody>
          <a:bodyPr/>
          <a:lstStyle/>
          <a:p>
            <a:pPr marL="0" indent="0">
              <a:buNone/>
            </a:pPr>
            <a:r>
              <a:rPr lang="en-US" sz="3600" b="1" dirty="0" smtClean="0">
                <a:latin typeface="Book Antiqua" panose="02040602050305030304" pitchFamily="18" charset="0"/>
              </a:rPr>
              <a:t>3</a:t>
            </a:r>
            <a:r>
              <a:rPr lang="en-US" sz="3600" b="1" baseline="30000" dirty="0" smtClean="0">
                <a:latin typeface="Book Antiqua" panose="02040602050305030304" pitchFamily="18" charset="0"/>
              </a:rPr>
              <a:t>rd</a:t>
            </a:r>
            <a:r>
              <a:rPr lang="en-US" sz="3600" b="1" dirty="0" smtClean="0">
                <a:latin typeface="Book Antiqua" panose="02040602050305030304" pitchFamily="18" charset="0"/>
              </a:rPr>
              <a:t> </a:t>
            </a:r>
            <a:r>
              <a:rPr lang="en-US" sz="3600" b="1" dirty="0">
                <a:latin typeface="Book Antiqua" panose="02040602050305030304" pitchFamily="18" charset="0"/>
              </a:rPr>
              <a:t>Responsibility:</a:t>
            </a:r>
          </a:p>
          <a:p>
            <a:pPr lvl="1"/>
            <a:r>
              <a:rPr lang="en-US" sz="3200" dirty="0" smtClean="0">
                <a:latin typeface="Book Antiqua" panose="02040602050305030304" pitchFamily="18" charset="0"/>
              </a:rPr>
              <a:t>Take it to the church (18:17-20)</a:t>
            </a:r>
          </a:p>
          <a:p>
            <a:pPr lvl="1"/>
            <a:r>
              <a:rPr lang="en-US" sz="3200" dirty="0" smtClean="0">
                <a:latin typeface="Book Antiqua" panose="02040602050305030304" pitchFamily="18" charset="0"/>
              </a:rPr>
              <a:t>No positive response—</a:t>
            </a:r>
            <a:r>
              <a:rPr lang="en-US" sz="3200" i="1" dirty="0" smtClean="0">
                <a:latin typeface="Book Antiqua" panose="02040602050305030304" pitchFamily="18" charset="0"/>
              </a:rPr>
              <a:t>as a heathen and tax collector </a:t>
            </a:r>
          </a:p>
          <a:p>
            <a:pPr lvl="1"/>
            <a:r>
              <a:rPr lang="en-US" sz="3200" dirty="0" smtClean="0">
                <a:latin typeface="Book Antiqua" panose="02040602050305030304" pitchFamily="18" charset="0"/>
              </a:rPr>
              <a:t>The decision of the church reflects the courts in heaven</a:t>
            </a:r>
          </a:p>
          <a:p>
            <a:pPr lvl="2"/>
            <a:r>
              <a:rPr lang="en-US" dirty="0" smtClean="0">
                <a:latin typeface="Book Antiqua" panose="02040602050305030304" pitchFamily="18" charset="0"/>
              </a:rPr>
              <a:t>Jesus stands with the church when it disciplines those who persist in sin</a:t>
            </a:r>
          </a:p>
          <a:p>
            <a:pPr lvl="2"/>
            <a:r>
              <a:rPr lang="en-US" dirty="0" smtClean="0">
                <a:latin typeface="Book Antiqua" panose="02040602050305030304" pitchFamily="18" charset="0"/>
              </a:rPr>
              <a:t>Jesus opposes the church when it tolerates those in sin (Rev. 2:20)</a:t>
            </a:r>
          </a:p>
        </p:txBody>
      </p:sp>
    </p:spTree>
    <p:extLst>
      <p:ext uri="{BB962C8B-B14F-4D97-AF65-F5344CB8AC3E}">
        <p14:creationId xmlns:p14="http://schemas.microsoft.com/office/powerpoint/2010/main" val="18555244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219200"/>
            <a:ext cx="8458200" cy="5638800"/>
          </a:xfrm>
          <a:solidFill>
            <a:srgbClr val="993300"/>
          </a:solidFill>
          <a:ln>
            <a:solidFill>
              <a:schemeClr val="tx1">
                <a:lumMod val="95000"/>
                <a:lumOff val="5000"/>
              </a:schemeClr>
            </a:solidFill>
          </a:ln>
          <a:effectLst>
            <a:glow rad="101600">
              <a:srgbClr val="FFC000">
                <a:alpha val="60000"/>
              </a:srgbClr>
            </a:glow>
          </a:effectLst>
        </p:spPr>
        <p:txBody>
          <a:bodyPr>
            <a:normAutofit fontScale="77500" lnSpcReduction="20000"/>
          </a:bodyPr>
          <a:lstStyle/>
          <a:p>
            <a:pPr marL="0" indent="0">
              <a:buNone/>
            </a:pPr>
            <a:r>
              <a:rPr lang="en-US" sz="3600" dirty="0" smtClean="0">
                <a:solidFill>
                  <a:schemeClr val="bg1"/>
                </a:solidFill>
                <a:latin typeface="Book Antiqua" panose="02040602050305030304" pitchFamily="18" charset="0"/>
              </a:rPr>
              <a:t>15  </a:t>
            </a:r>
            <a:r>
              <a:rPr lang="en-US" sz="3600" dirty="0">
                <a:solidFill>
                  <a:schemeClr val="bg1"/>
                </a:solidFill>
                <a:latin typeface="Book Antiqua" panose="02040602050305030304" pitchFamily="18" charset="0"/>
              </a:rPr>
              <a:t>So when they had eaten breakfast, Jesus said to Simon Peter, "Simon, son of Jonah, do you love Me more than these?" He said to Him, "Yes, Lord; You know that I love You." He said to him, "</a:t>
            </a:r>
            <a:r>
              <a:rPr lang="en-US" sz="3600" b="1" u="sng" dirty="0">
                <a:solidFill>
                  <a:schemeClr val="bg1"/>
                </a:solidFill>
                <a:latin typeface="Book Antiqua" panose="02040602050305030304" pitchFamily="18" charset="0"/>
              </a:rPr>
              <a:t>Feed</a:t>
            </a:r>
            <a:r>
              <a:rPr lang="en-US" sz="3600" dirty="0">
                <a:solidFill>
                  <a:schemeClr val="bg1"/>
                </a:solidFill>
                <a:latin typeface="Book Antiqua" panose="02040602050305030304" pitchFamily="18" charset="0"/>
              </a:rPr>
              <a:t> My lambs."</a:t>
            </a:r>
          </a:p>
          <a:p>
            <a:pPr marL="0" indent="0">
              <a:buNone/>
            </a:pPr>
            <a:r>
              <a:rPr lang="en-US" sz="3600" dirty="0">
                <a:solidFill>
                  <a:schemeClr val="bg1"/>
                </a:solidFill>
                <a:latin typeface="Book Antiqua" panose="02040602050305030304" pitchFamily="18" charset="0"/>
              </a:rPr>
              <a:t>16  He said to him again a second time, "Simon, son of Jonah, do you love Me?" He said to Him, "Yes, Lord; You know that I love You." He said to him, "</a:t>
            </a:r>
            <a:r>
              <a:rPr lang="en-US" sz="3600" b="1" u="sng" dirty="0">
                <a:solidFill>
                  <a:srgbClr val="FFFF00"/>
                </a:solidFill>
                <a:latin typeface="Book Antiqua" panose="02040602050305030304" pitchFamily="18" charset="0"/>
              </a:rPr>
              <a:t>Tend</a:t>
            </a:r>
            <a:r>
              <a:rPr lang="en-US" sz="3600" dirty="0">
                <a:solidFill>
                  <a:schemeClr val="bg1"/>
                </a:solidFill>
                <a:latin typeface="Book Antiqua" panose="02040602050305030304" pitchFamily="18" charset="0"/>
              </a:rPr>
              <a:t> My sheep."</a:t>
            </a:r>
          </a:p>
          <a:p>
            <a:pPr marL="0" indent="0">
              <a:buNone/>
            </a:pPr>
            <a:r>
              <a:rPr lang="en-US" sz="3600" dirty="0">
                <a:solidFill>
                  <a:schemeClr val="bg1"/>
                </a:solidFill>
                <a:latin typeface="Book Antiqua" panose="02040602050305030304" pitchFamily="18" charset="0"/>
              </a:rPr>
              <a:t>17  He said to him the third time, "Simon, son of Jonah, do you love Me?" Peter was grieved because He said to him the third time, "Do you love Me?" And he said to Him, "Lord, You know all things; You know that I love You." Jesus said to him, "</a:t>
            </a:r>
            <a:r>
              <a:rPr lang="en-US" sz="3600" b="1" u="sng" dirty="0">
                <a:solidFill>
                  <a:schemeClr val="bg1"/>
                </a:solidFill>
                <a:latin typeface="Book Antiqua" panose="02040602050305030304" pitchFamily="18" charset="0"/>
              </a:rPr>
              <a:t>Feed</a:t>
            </a:r>
            <a:r>
              <a:rPr lang="en-US" sz="3600" dirty="0">
                <a:solidFill>
                  <a:schemeClr val="bg1"/>
                </a:solidFill>
                <a:latin typeface="Book Antiqua" panose="02040602050305030304" pitchFamily="18" charset="0"/>
              </a:rPr>
              <a:t> My sheep.</a:t>
            </a:r>
          </a:p>
        </p:txBody>
      </p:sp>
      <p:sp>
        <p:nvSpPr>
          <p:cNvPr id="2" name="TextBox 1"/>
          <p:cNvSpPr txBox="1"/>
          <p:nvPr/>
        </p:nvSpPr>
        <p:spPr>
          <a:xfrm>
            <a:off x="304800" y="152400"/>
            <a:ext cx="5734262" cy="1107996"/>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600" b="1" cap="all" spc="300" dirty="0" smtClean="0">
                <a:ln/>
                <a:solidFill>
                  <a:srgbClr val="9933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anose="020E0802020502020306" pitchFamily="34" charset="0"/>
              </a:rPr>
              <a:t>John 21:15-17</a:t>
            </a:r>
            <a:endParaRPr lang="en-US" sz="6600" b="1" cap="all" spc="300" dirty="0">
              <a:ln/>
              <a:solidFill>
                <a:srgbClr val="9933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anose="020E0802020502020306" pitchFamily="34" charset="0"/>
            </a:endParaRPr>
          </a:p>
        </p:txBody>
      </p:sp>
      <p:grpSp>
        <p:nvGrpSpPr>
          <p:cNvPr id="7" name="Group 6"/>
          <p:cNvGrpSpPr/>
          <p:nvPr/>
        </p:nvGrpSpPr>
        <p:grpSpPr>
          <a:xfrm>
            <a:off x="1524000" y="4062383"/>
            <a:ext cx="6258100" cy="475655"/>
            <a:chOff x="1524000" y="4062383"/>
            <a:chExt cx="6258100" cy="475655"/>
          </a:xfrm>
        </p:grpSpPr>
        <p:sp>
          <p:nvSpPr>
            <p:cNvPr id="3" name="TextBox 2"/>
            <p:cNvSpPr txBox="1"/>
            <p:nvPr/>
          </p:nvSpPr>
          <p:spPr>
            <a:xfrm>
              <a:off x="3962400" y="4062383"/>
              <a:ext cx="3819700" cy="475655"/>
            </a:xfrm>
            <a:prstGeom prst="rect">
              <a:avLst/>
            </a:prstGeom>
            <a:solidFill>
              <a:srgbClr val="FFFF00"/>
            </a:solidFill>
            <a:ln>
              <a:solidFill>
                <a:schemeClr val="tx1"/>
              </a:solidFill>
            </a:ln>
          </p:spPr>
          <p:txBody>
            <a:bodyPr wrap="none" rtlCol="0">
              <a:spAutoFit/>
            </a:bodyPr>
            <a:lstStyle/>
            <a:p>
              <a:pPr algn="ctr"/>
              <a:r>
                <a:rPr lang="en-US" sz="2800" dirty="0" smtClean="0"/>
                <a:t>1 Peter 5:2; Acts 20:28</a:t>
              </a:r>
              <a:endParaRPr lang="en-US" sz="2800" dirty="0"/>
            </a:p>
          </p:txBody>
        </p:sp>
        <p:cxnSp>
          <p:nvCxnSpPr>
            <p:cNvPr id="6" name="Straight Arrow Connector 5"/>
            <p:cNvCxnSpPr/>
            <p:nvPr/>
          </p:nvCxnSpPr>
          <p:spPr>
            <a:xfrm>
              <a:off x="1524000" y="4389620"/>
              <a:ext cx="2057400"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7104328" y="2623279"/>
            <a:ext cx="1500621" cy="3192905"/>
          </a:xfrm>
          <a:custGeom>
            <a:avLst/>
            <a:gdLst>
              <a:gd name="connsiteX0" fmla="*/ 1010 w 1500621"/>
              <a:gd name="connsiteY0" fmla="*/ 0 h 3192905"/>
              <a:gd name="connsiteX1" fmla="*/ 195882 w 1500621"/>
              <a:gd name="connsiteY1" fmla="*/ 284813 h 3192905"/>
              <a:gd name="connsiteX2" fmla="*/ 1215213 w 1500621"/>
              <a:gd name="connsiteY2" fmla="*/ 359764 h 3192905"/>
              <a:gd name="connsiteX3" fmla="*/ 1500026 w 1500621"/>
              <a:gd name="connsiteY3" fmla="*/ 884419 h 3192905"/>
              <a:gd name="connsiteX4" fmla="*/ 1275174 w 1500621"/>
              <a:gd name="connsiteY4" fmla="*/ 3192905 h 319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0621" h="3192905">
                <a:moveTo>
                  <a:pt x="1010" y="0"/>
                </a:moveTo>
                <a:cubicBezTo>
                  <a:pt x="-2738" y="112426"/>
                  <a:pt x="-6485" y="224852"/>
                  <a:pt x="195882" y="284813"/>
                </a:cubicBezTo>
                <a:cubicBezTo>
                  <a:pt x="398249" y="344774"/>
                  <a:pt x="997856" y="259830"/>
                  <a:pt x="1215213" y="359764"/>
                </a:cubicBezTo>
                <a:cubicBezTo>
                  <a:pt x="1432570" y="459698"/>
                  <a:pt x="1490033" y="412229"/>
                  <a:pt x="1500026" y="884419"/>
                </a:cubicBezTo>
                <a:cubicBezTo>
                  <a:pt x="1510019" y="1356609"/>
                  <a:pt x="1392596" y="2274757"/>
                  <a:pt x="1275174" y="3192905"/>
                </a:cubicBezTo>
              </a:path>
            </a:pathLst>
          </a:custGeom>
          <a:noFill/>
          <a:ln>
            <a:solidFill>
              <a:schemeClr val="accent3"/>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250690" y="2590800"/>
            <a:ext cx="1817110" cy="480108"/>
          </a:xfrm>
          <a:prstGeom prst="rect">
            <a:avLst/>
          </a:prstGeom>
          <a:solidFill>
            <a:schemeClr val="tx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Mark 5:14</a:t>
            </a:r>
            <a:endParaRPr lang="en-US" sz="2800" dirty="0">
              <a:solidFill>
                <a:schemeClr val="bg1"/>
              </a:solidFill>
            </a:endParaRPr>
          </a:p>
        </p:txBody>
      </p:sp>
    </p:spTree>
    <p:extLst>
      <p:ext uri="{BB962C8B-B14F-4D97-AF65-F5344CB8AC3E}">
        <p14:creationId xmlns:p14="http://schemas.microsoft.com/office/powerpoint/2010/main" val="31953733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Horizontal)">
                                      <p:cBhvr>
                                        <p:cTn id="7" dur="500"/>
                                        <p:tgtEl>
                                          <p:spTgt spid="1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47800" y="1219200"/>
            <a:ext cx="7315200" cy="5105400"/>
          </a:xfrm>
          <a:solidFill>
            <a:srgbClr val="993300"/>
          </a:solidFill>
          <a:ln>
            <a:solidFill>
              <a:schemeClr val="tx1">
                <a:lumMod val="95000"/>
                <a:lumOff val="5000"/>
              </a:schemeClr>
            </a:solidFill>
          </a:ln>
          <a:effectLst>
            <a:glow rad="101600">
              <a:srgbClr val="FFC000">
                <a:alpha val="60000"/>
              </a:srgbClr>
            </a:glow>
          </a:effectLst>
        </p:spPr>
        <p:txBody>
          <a:bodyPr>
            <a:normAutofit lnSpcReduction="10000"/>
          </a:bodyPr>
          <a:lstStyle/>
          <a:p>
            <a:pPr>
              <a:buFont typeface="Wingdings" panose="05000000000000000000" pitchFamily="2" charset="2"/>
              <a:buChar char="Ø"/>
            </a:pPr>
            <a:r>
              <a:rPr lang="en-US" sz="3600" dirty="0" smtClean="0">
                <a:solidFill>
                  <a:schemeClr val="bg1"/>
                </a:solidFill>
                <a:latin typeface="Book Antiqua" panose="02040602050305030304" pitchFamily="18" charset="0"/>
              </a:rPr>
              <a:t>Care enough to watch out for little ones </a:t>
            </a:r>
          </a:p>
          <a:p>
            <a:pPr lvl="1"/>
            <a:r>
              <a:rPr lang="en-US" sz="3200" dirty="0" smtClean="0">
                <a:solidFill>
                  <a:schemeClr val="bg1"/>
                </a:solidFill>
                <a:latin typeface="Book Antiqua" panose="02040602050305030304" pitchFamily="18" charset="0"/>
              </a:rPr>
              <a:t>Matt. 18:10-14</a:t>
            </a:r>
          </a:p>
          <a:p>
            <a:pPr>
              <a:buFont typeface="Wingdings" panose="05000000000000000000" pitchFamily="2" charset="2"/>
              <a:buChar char="Ø"/>
            </a:pPr>
            <a:r>
              <a:rPr lang="en-US" sz="3600" dirty="0" smtClean="0">
                <a:solidFill>
                  <a:schemeClr val="bg1"/>
                </a:solidFill>
                <a:latin typeface="Book Antiqua" panose="02040602050305030304" pitchFamily="18" charset="0"/>
              </a:rPr>
              <a:t>Care enough to discipline those in sin </a:t>
            </a:r>
          </a:p>
          <a:p>
            <a:pPr lvl="1"/>
            <a:r>
              <a:rPr lang="en-US" sz="3200" dirty="0" smtClean="0">
                <a:solidFill>
                  <a:schemeClr val="bg1"/>
                </a:solidFill>
                <a:latin typeface="Book Antiqua" panose="02040602050305030304" pitchFamily="18" charset="0"/>
              </a:rPr>
              <a:t>Matt. 18:15-20</a:t>
            </a:r>
          </a:p>
          <a:p>
            <a:pPr>
              <a:buFont typeface="Wingdings" panose="05000000000000000000" pitchFamily="2" charset="2"/>
              <a:buChar char="Ø"/>
            </a:pPr>
            <a:r>
              <a:rPr lang="en-US" sz="3600" dirty="0" smtClean="0">
                <a:solidFill>
                  <a:schemeClr val="bg1"/>
                </a:solidFill>
                <a:latin typeface="Book Antiqua" panose="02040602050305030304" pitchFamily="18" charset="0"/>
              </a:rPr>
              <a:t>Care enough to forgive those who repent </a:t>
            </a:r>
          </a:p>
          <a:p>
            <a:pPr lvl="1"/>
            <a:r>
              <a:rPr lang="en-US" sz="3200" dirty="0" smtClean="0">
                <a:solidFill>
                  <a:schemeClr val="bg1"/>
                </a:solidFill>
                <a:latin typeface="Book Antiqua" panose="02040602050305030304" pitchFamily="18" charset="0"/>
              </a:rPr>
              <a:t>Matthew 18:21-35</a:t>
            </a:r>
            <a:endParaRPr lang="en-US" sz="3200" dirty="0">
              <a:solidFill>
                <a:schemeClr val="bg1"/>
              </a:solidFill>
              <a:latin typeface="Book Antiqua" panose="0204060205030503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
            <a:ext cx="832167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65666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209800"/>
            <a:ext cx="7772400" cy="762000"/>
          </a:xfrm>
        </p:spPr>
        <p:txBody>
          <a:bodyPr/>
          <a:lstStyle/>
          <a:p>
            <a:pPr marL="514350" indent="-514350">
              <a:buFont typeface="+mj-lt"/>
              <a:buAutoNum type="arabicPeriod"/>
            </a:pPr>
            <a:r>
              <a:rPr lang="en-US" sz="4400" dirty="0" smtClean="0">
                <a:latin typeface="Narkisim" panose="020E0502050101010101" pitchFamily="34" charset="-79"/>
                <a:cs typeface="Narkisim" panose="020E0502050101010101" pitchFamily="34" charset="-79"/>
              </a:rPr>
              <a:t>TO PLEASE JESUS</a:t>
            </a:r>
          </a:p>
          <a:p>
            <a:pPr marL="514350" indent="-514350">
              <a:buFont typeface="+mj-lt"/>
              <a:buAutoNum type="arabicPeriod"/>
            </a:pPr>
            <a:r>
              <a:rPr lang="en-US" sz="4400" dirty="0" smtClean="0">
                <a:latin typeface="Narkisim" panose="020E0502050101010101" pitchFamily="34" charset="-79"/>
                <a:cs typeface="Narkisim" panose="020E0502050101010101" pitchFamily="34" charset="-79"/>
              </a:rPr>
              <a:t>TO DEMONSTRATE THE LOVE OF GOD</a:t>
            </a:r>
          </a:p>
        </p:txBody>
      </p:sp>
      <p:pic>
        <p:nvPicPr>
          <p:cNvPr id="3100" name="Picture 28"/>
          <p:cNvPicPr>
            <a:picLocks noChangeAspect="1" noChangeArrowheads="1"/>
          </p:cNvPicPr>
          <p:nvPr/>
        </p:nvPicPr>
        <p:blipFill rotWithShape="1">
          <a:blip r:embed="rId2">
            <a:extLst>
              <a:ext uri="{28A0092B-C50C-407E-A947-70E740481C1C}">
                <a14:useLocalDpi xmlns:a14="http://schemas.microsoft.com/office/drawing/2010/main" val="0"/>
              </a:ext>
            </a:extLst>
          </a:blip>
          <a:srcRect t="13698" b="23658"/>
          <a:stretch/>
        </p:blipFill>
        <p:spPr bwMode="auto">
          <a:xfrm>
            <a:off x="457200" y="152400"/>
            <a:ext cx="6429703"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7492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5">
                                            <p:txEl>
                                              <p:pRg st="0" end="0"/>
                                            </p:txEl>
                                          </p:spTgt>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2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5"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209800"/>
            <a:ext cx="7772400" cy="762000"/>
          </a:xfrm>
        </p:spPr>
        <p:txBody>
          <a:bodyPr/>
          <a:lstStyle/>
          <a:p>
            <a:pPr marL="742950" indent="-742950">
              <a:buFont typeface="+mj-lt"/>
              <a:buAutoNum type="arabicPeriod" startAt="3"/>
            </a:pPr>
            <a:r>
              <a:rPr lang="en-US" sz="4400" dirty="0" smtClean="0">
                <a:latin typeface="Narkisim" panose="020E0502050101010101" pitchFamily="34" charset="-79"/>
                <a:cs typeface="Narkisim" panose="020E0502050101010101" pitchFamily="34" charset="-79"/>
              </a:rPr>
              <a:t>TO RECLAIM THE LOST</a:t>
            </a:r>
          </a:p>
        </p:txBody>
      </p:sp>
      <p:pic>
        <p:nvPicPr>
          <p:cNvPr id="3100" name="Picture 28"/>
          <p:cNvPicPr>
            <a:picLocks noChangeAspect="1" noChangeArrowheads="1"/>
          </p:cNvPicPr>
          <p:nvPr/>
        </p:nvPicPr>
        <p:blipFill rotWithShape="1">
          <a:blip r:embed="rId2">
            <a:extLst>
              <a:ext uri="{28A0092B-C50C-407E-A947-70E740481C1C}">
                <a14:useLocalDpi xmlns:a14="http://schemas.microsoft.com/office/drawing/2010/main" val="0"/>
              </a:ext>
            </a:extLst>
          </a:blip>
          <a:srcRect t="13698" b="23658"/>
          <a:stretch/>
        </p:blipFill>
        <p:spPr bwMode="auto">
          <a:xfrm>
            <a:off x="457200" y="152400"/>
            <a:ext cx="6429703"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143000" y="3200400"/>
            <a:ext cx="6705600" cy="2923877"/>
          </a:xfrm>
          <a:prstGeom prst="rect">
            <a:avLst/>
          </a:prstGeom>
          <a:noFill/>
        </p:spPr>
        <p:txBody>
          <a:bodyPr wrap="square" rtlCol="0">
            <a:spAutoFit/>
          </a:bodyPr>
          <a:lstStyle/>
          <a:p>
            <a:pPr fontAlgn="base">
              <a:spcBef>
                <a:spcPct val="0"/>
              </a:spcBef>
              <a:spcAft>
                <a:spcPct val="0"/>
              </a:spcAft>
            </a:pPr>
            <a:r>
              <a:rPr lang="en-US" sz="3200" dirty="0">
                <a:solidFill>
                  <a:srgbClr val="000000"/>
                </a:solidFill>
                <a:latin typeface="Trajan Pro" pitchFamily="18" charset="0"/>
              </a:rPr>
              <a:t>“deliver such a one to Satan for the destruction of the flesh, that his spirit may be saved in the day of the Lord Jesus</a:t>
            </a:r>
            <a:r>
              <a:rPr lang="en-US" sz="3200" dirty="0" smtClean="0">
                <a:solidFill>
                  <a:srgbClr val="000000"/>
                </a:solidFill>
                <a:latin typeface="Trajan Pro" pitchFamily="18" charset="0"/>
              </a:rPr>
              <a:t>.”</a:t>
            </a:r>
            <a:endParaRPr lang="en-US" sz="3200" dirty="0">
              <a:solidFill>
                <a:srgbClr val="000000"/>
              </a:solidFill>
              <a:latin typeface="Trajan Pro" pitchFamily="18" charset="0"/>
            </a:endParaRPr>
          </a:p>
          <a:p>
            <a:pPr algn="r" fontAlgn="base">
              <a:spcBef>
                <a:spcPct val="0"/>
              </a:spcBef>
              <a:spcAft>
                <a:spcPct val="0"/>
              </a:spcAft>
            </a:pPr>
            <a:r>
              <a:rPr lang="en-US" sz="2000" dirty="0" smtClean="0">
                <a:solidFill>
                  <a:srgbClr val="000000"/>
                </a:solidFill>
                <a:latin typeface="Trajan Pro" pitchFamily="18" charset="0"/>
              </a:rPr>
              <a:t>—1 Corinthians 5:5</a:t>
            </a:r>
            <a:endParaRPr lang="en-US" sz="2000" dirty="0">
              <a:solidFill>
                <a:srgbClr val="000000"/>
              </a:solidFill>
              <a:latin typeface="Trajan Pro" pitchFamily="18" charset="0"/>
            </a:endParaRPr>
          </a:p>
        </p:txBody>
      </p:sp>
      <p:sp>
        <p:nvSpPr>
          <p:cNvPr id="7" name="TextBox 6"/>
          <p:cNvSpPr txBox="1"/>
          <p:nvPr/>
        </p:nvSpPr>
        <p:spPr>
          <a:xfrm>
            <a:off x="0" y="6396335"/>
            <a:ext cx="91440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400" spc="600" dirty="0" smtClean="0"/>
              <a:t>1Cor. 5:1-5| Prov. 23:14 | Prov. 15:10-12</a:t>
            </a:r>
            <a:endParaRPr lang="en-US" sz="2400" spc="600" dirty="0"/>
          </a:p>
        </p:txBody>
      </p:sp>
    </p:spTree>
    <p:extLst>
      <p:ext uri="{BB962C8B-B14F-4D97-AF65-F5344CB8AC3E}">
        <p14:creationId xmlns:p14="http://schemas.microsoft.com/office/powerpoint/2010/main" val="3526655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2500"/>
                                        <p:tgtEl>
                                          <p:spTgt spid="6"/>
                                        </p:tgtEl>
                                      </p:cBhvr>
                                    </p:animEffect>
                                  </p:childTnLst>
                                </p:cTn>
                              </p:par>
                            </p:childTnLst>
                          </p:cTn>
                        </p:par>
                        <p:par>
                          <p:cTn id="8" fill="hold">
                            <p:stCondLst>
                              <p:cond delay="1025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458199" cy="5181600"/>
          </a:xfrm>
        </p:spPr>
        <p:txBody>
          <a:bodyPr/>
          <a:lstStyle/>
          <a:p>
            <a:pPr marL="0" indent="0">
              <a:buNone/>
            </a:pPr>
            <a:r>
              <a:rPr lang="en-US" sz="4000" spc="600" dirty="0" smtClean="0">
                <a:solidFill>
                  <a:schemeClr val="bg1"/>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THE GOAL:</a:t>
            </a:r>
          </a:p>
          <a:p>
            <a:r>
              <a:rPr lang="en-US" sz="3600" dirty="0" smtClean="0">
                <a:latin typeface="Tekton Pro" pitchFamily="34" charset="0"/>
              </a:rPr>
              <a:t>Have the erring saint learn his error </a:t>
            </a:r>
          </a:p>
          <a:p>
            <a:pPr lvl="1"/>
            <a:r>
              <a:rPr lang="en-US" dirty="0" smtClean="0">
                <a:latin typeface="Tekton Pro" pitchFamily="34" charset="0"/>
              </a:rPr>
              <a:t>1 Timothy 1:20</a:t>
            </a:r>
          </a:p>
          <a:p>
            <a:r>
              <a:rPr lang="en-US" sz="3600" dirty="0" smtClean="0">
                <a:latin typeface="Tekton Pro" pitchFamily="34" charset="0"/>
              </a:rPr>
              <a:t>Have the erring saint feel shame </a:t>
            </a:r>
          </a:p>
          <a:p>
            <a:pPr lvl="1"/>
            <a:r>
              <a:rPr lang="en-US" dirty="0" smtClean="0">
                <a:latin typeface="Tekton Pro" pitchFamily="34" charset="0"/>
              </a:rPr>
              <a:t>2 Thessalonians 3:14</a:t>
            </a:r>
          </a:p>
          <a:p>
            <a:r>
              <a:rPr lang="en-US" sz="3600" dirty="0" smtClean="0">
                <a:latin typeface="Tekton Pro" pitchFamily="34" charset="0"/>
              </a:rPr>
              <a:t>Retain the attitude that anticipates forgiveness and reconciliation</a:t>
            </a:r>
          </a:p>
          <a:p>
            <a:pPr lvl="1"/>
            <a:r>
              <a:rPr lang="en-US" dirty="0" smtClean="0">
                <a:latin typeface="Tekton Pro" pitchFamily="34" charset="0"/>
              </a:rPr>
              <a:t>2 Corinthians 2:6-8</a:t>
            </a:r>
          </a:p>
        </p:txBody>
      </p:sp>
    </p:spTree>
    <p:extLst>
      <p:ext uri="{BB962C8B-B14F-4D97-AF65-F5344CB8AC3E}">
        <p14:creationId xmlns:p14="http://schemas.microsoft.com/office/powerpoint/2010/main" val="14293842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left)">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209800"/>
            <a:ext cx="7772400" cy="762000"/>
          </a:xfrm>
        </p:spPr>
        <p:txBody>
          <a:bodyPr/>
          <a:lstStyle/>
          <a:p>
            <a:pPr marL="742950" indent="-742950">
              <a:buFont typeface="+mj-lt"/>
              <a:buAutoNum type="arabicPeriod" startAt="4"/>
            </a:pPr>
            <a:r>
              <a:rPr lang="en-US" sz="4400" dirty="0" smtClean="0">
                <a:latin typeface="Narkisim" panose="020E0502050101010101" pitchFamily="34" charset="-79"/>
                <a:cs typeface="Narkisim" panose="020E0502050101010101" pitchFamily="34" charset="-79"/>
              </a:rPr>
              <a:t>TO SAVE THE CHURCH</a:t>
            </a:r>
          </a:p>
        </p:txBody>
      </p:sp>
      <p:pic>
        <p:nvPicPr>
          <p:cNvPr id="3100" name="Picture 28"/>
          <p:cNvPicPr>
            <a:picLocks noChangeAspect="1" noChangeArrowheads="1"/>
          </p:cNvPicPr>
          <p:nvPr/>
        </p:nvPicPr>
        <p:blipFill rotWithShape="1">
          <a:blip r:embed="rId2">
            <a:extLst>
              <a:ext uri="{28A0092B-C50C-407E-A947-70E740481C1C}">
                <a14:useLocalDpi xmlns:a14="http://schemas.microsoft.com/office/drawing/2010/main" val="0"/>
              </a:ext>
            </a:extLst>
          </a:blip>
          <a:srcRect t="13698" b="23658"/>
          <a:stretch/>
        </p:blipFill>
        <p:spPr bwMode="auto">
          <a:xfrm>
            <a:off x="457200" y="152400"/>
            <a:ext cx="6429703"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143000" y="3200400"/>
            <a:ext cx="6705600" cy="2369880"/>
          </a:xfrm>
          <a:prstGeom prst="rect">
            <a:avLst/>
          </a:prstGeom>
          <a:noFill/>
        </p:spPr>
        <p:txBody>
          <a:bodyPr wrap="square" rtlCol="0">
            <a:spAutoFit/>
          </a:bodyPr>
          <a:lstStyle/>
          <a:p>
            <a:pPr fontAlgn="base">
              <a:spcBef>
                <a:spcPct val="0"/>
              </a:spcBef>
              <a:spcAft>
                <a:spcPct val="0"/>
              </a:spcAft>
            </a:pPr>
            <a:r>
              <a:rPr lang="en-US" sz="3200" dirty="0">
                <a:solidFill>
                  <a:srgbClr val="000000"/>
                </a:solidFill>
                <a:latin typeface="Trajan Pro" pitchFamily="18" charset="0"/>
              </a:rPr>
              <a:t>“Your glorying is not good. Do you not know that a little leaven leavens the whole lump</a:t>
            </a:r>
            <a:r>
              <a:rPr lang="en-US" sz="3200" dirty="0" smtClean="0">
                <a:solidFill>
                  <a:srgbClr val="000000"/>
                </a:solidFill>
                <a:latin typeface="Trajan Pro" pitchFamily="18" charset="0"/>
              </a:rPr>
              <a:t>?”</a:t>
            </a:r>
            <a:endParaRPr lang="en-US" sz="3200" dirty="0">
              <a:solidFill>
                <a:srgbClr val="000000"/>
              </a:solidFill>
              <a:latin typeface="Trajan Pro" pitchFamily="18" charset="0"/>
            </a:endParaRPr>
          </a:p>
          <a:p>
            <a:pPr algn="r" fontAlgn="base">
              <a:spcBef>
                <a:spcPct val="0"/>
              </a:spcBef>
              <a:spcAft>
                <a:spcPct val="0"/>
              </a:spcAft>
            </a:pPr>
            <a:r>
              <a:rPr lang="en-US" sz="2000" dirty="0">
                <a:solidFill>
                  <a:srgbClr val="000000"/>
                </a:solidFill>
                <a:latin typeface="Trajan Pro" pitchFamily="18" charset="0"/>
              </a:rPr>
              <a:t>—1 Corinthians </a:t>
            </a:r>
            <a:r>
              <a:rPr lang="en-US" sz="2000" dirty="0" smtClean="0">
                <a:solidFill>
                  <a:srgbClr val="000000"/>
                </a:solidFill>
                <a:latin typeface="Trajan Pro" pitchFamily="18" charset="0"/>
              </a:rPr>
              <a:t>5:6</a:t>
            </a:r>
            <a:endParaRPr lang="en-US" sz="2000" dirty="0">
              <a:solidFill>
                <a:srgbClr val="000000"/>
              </a:solidFill>
              <a:latin typeface="Trajan Pro" pitchFamily="18" charset="0"/>
            </a:endParaRPr>
          </a:p>
        </p:txBody>
      </p:sp>
      <p:sp>
        <p:nvSpPr>
          <p:cNvPr id="8" name="TextBox 7"/>
          <p:cNvSpPr txBox="1"/>
          <p:nvPr/>
        </p:nvSpPr>
        <p:spPr>
          <a:xfrm>
            <a:off x="0" y="6396335"/>
            <a:ext cx="91440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400" spc="600" dirty="0" smtClean="0"/>
              <a:t>1Cor. 5:6-12</a:t>
            </a:r>
            <a:endParaRPr lang="en-US" sz="2400" spc="600" dirty="0"/>
          </a:p>
        </p:txBody>
      </p:sp>
      <p:sp>
        <p:nvSpPr>
          <p:cNvPr id="2" name="TextBox 1"/>
          <p:cNvSpPr txBox="1"/>
          <p:nvPr/>
        </p:nvSpPr>
        <p:spPr>
          <a:xfrm>
            <a:off x="457200" y="5570280"/>
            <a:ext cx="7848600"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dirty="0" smtClean="0"/>
              <a:t>“Wisdom </a:t>
            </a:r>
            <a:r>
              <a:rPr lang="en-US" sz="2000" dirty="0"/>
              <a:t>is better than weapons of war; But one sinner destroys much </a:t>
            </a:r>
            <a:r>
              <a:rPr lang="en-US" sz="2000" dirty="0" smtClean="0"/>
              <a:t>good” (Eccl. 9:18)</a:t>
            </a:r>
            <a:endParaRPr lang="en-US" sz="2000" dirty="0"/>
          </a:p>
        </p:txBody>
      </p:sp>
    </p:spTree>
    <p:extLst>
      <p:ext uri="{BB962C8B-B14F-4D97-AF65-F5344CB8AC3E}">
        <p14:creationId xmlns:p14="http://schemas.microsoft.com/office/powerpoint/2010/main" val="41882663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2500"/>
                                        <p:tgtEl>
                                          <p:spTgt spid="6"/>
                                        </p:tgtEl>
                                      </p:cBhvr>
                                    </p:animEffect>
                                  </p:childTnLst>
                                </p:cTn>
                              </p:par>
                            </p:childTnLst>
                          </p:cTn>
                        </p:par>
                        <p:par>
                          <p:cTn id="8" fill="hold">
                            <p:stCondLst>
                              <p:cond delay="825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752600"/>
          </a:xfrm>
          <a:solidFill>
            <a:srgbClr val="993300"/>
          </a:solidFill>
          <a:ln w="57150">
            <a:solidFill>
              <a:schemeClr val="tx2"/>
            </a:solidFill>
          </a:ln>
          <a:effectLst>
            <a:glow rad="228600">
              <a:schemeClr val="accent2">
                <a:satMod val="175000"/>
                <a:alpha val="40000"/>
              </a:schemeClr>
            </a:glow>
          </a:effectLst>
        </p:spPr>
        <p:txBody>
          <a:bodyPr>
            <a:prstTxWarp prst="textPlain">
              <a:avLst/>
            </a:prstTxWarp>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“PUT AWAY FROM</a:t>
            </a:r>
            <a:b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Yourselves The Evil Person”</a:t>
            </a:r>
            <a:endPar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Content Placeholder 2"/>
          <p:cNvSpPr>
            <a:spLocks noGrp="1"/>
          </p:cNvSpPr>
          <p:nvPr>
            <p:ph idx="1"/>
          </p:nvPr>
        </p:nvSpPr>
        <p:spPr>
          <a:xfrm>
            <a:off x="457200" y="1905000"/>
            <a:ext cx="8229600" cy="4953000"/>
          </a:xfrm>
        </p:spPr>
        <p:txBody>
          <a:bodyPr>
            <a:normAutofit lnSpcReduction="10000"/>
          </a:bodyPr>
          <a:lstStyle/>
          <a:p>
            <a:pPr marL="0" indent="0">
              <a:buNone/>
            </a:pPr>
            <a:r>
              <a:rPr lang="en-US" sz="4000" dirty="0" smtClean="0">
                <a:latin typeface="Berlin Sans FB Demi" panose="020E0802020502020306" pitchFamily="34" charset="0"/>
              </a:rPr>
              <a:t>Schoolmaster</a:t>
            </a:r>
            <a:r>
              <a:rPr lang="en-US" dirty="0" smtClean="0">
                <a:latin typeface="Berlin Sans FB Demi" panose="020E0802020502020306" pitchFamily="34" charset="0"/>
              </a:rPr>
              <a:t>:</a:t>
            </a:r>
          </a:p>
          <a:p>
            <a:r>
              <a:rPr lang="en-US" dirty="0" smtClean="0"/>
              <a:t>One who entices another to depart from the way in which the Lord commanded to walk (Deut. 13:5)</a:t>
            </a:r>
          </a:p>
          <a:p>
            <a:r>
              <a:rPr lang="en-US" dirty="0" smtClean="0"/>
              <a:t>Idolater (Deut. 17:7)</a:t>
            </a:r>
          </a:p>
          <a:p>
            <a:r>
              <a:rPr lang="en-US" dirty="0" smtClean="0"/>
              <a:t>Rebellious son (Deut. 21:21)</a:t>
            </a:r>
          </a:p>
          <a:p>
            <a:r>
              <a:rPr lang="en-US" dirty="0" smtClean="0"/>
              <a:t>Sexually immoral (Deut. 22:21-30)</a:t>
            </a:r>
          </a:p>
          <a:p>
            <a:pPr marL="0" indent="0">
              <a:buNone/>
            </a:pPr>
            <a:r>
              <a:rPr lang="en-US" sz="4000" dirty="0" smtClean="0">
                <a:latin typeface="Berlin Sans FB Demi" panose="020E0802020502020306" pitchFamily="34" charset="0"/>
              </a:rPr>
              <a:t>Gospel: </a:t>
            </a:r>
            <a:r>
              <a:rPr lang="en-US" dirty="0" smtClean="0"/>
              <a:t>take away, deliver to Satan, </a:t>
            </a:r>
            <a:br>
              <a:rPr lang="en-US" dirty="0" smtClean="0"/>
            </a:br>
            <a:r>
              <a:rPr lang="en-US" dirty="0" smtClean="0"/>
              <a:t>purge out, do not keep company</a:t>
            </a:r>
            <a:endParaRPr lang="en-US" dirty="0"/>
          </a:p>
        </p:txBody>
      </p:sp>
    </p:spTree>
    <p:extLst>
      <p:ext uri="{BB962C8B-B14F-4D97-AF65-F5344CB8AC3E}">
        <p14:creationId xmlns:p14="http://schemas.microsoft.com/office/powerpoint/2010/main" val="21322013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209800"/>
            <a:ext cx="7772400" cy="762000"/>
          </a:xfrm>
        </p:spPr>
        <p:txBody>
          <a:bodyPr/>
          <a:lstStyle/>
          <a:p>
            <a:pPr marL="742950" indent="-742950">
              <a:buFont typeface="+mj-lt"/>
              <a:buAutoNum type="arabicPeriod" startAt="4"/>
            </a:pPr>
            <a:r>
              <a:rPr lang="en-US" sz="4400" dirty="0" smtClean="0">
                <a:latin typeface="Narkisim" panose="020E0502050101010101" pitchFamily="34" charset="-79"/>
                <a:cs typeface="Narkisim" panose="020E0502050101010101" pitchFamily="34" charset="-79"/>
              </a:rPr>
              <a:t>TO SAVE THE CHURCH</a:t>
            </a:r>
          </a:p>
        </p:txBody>
      </p:sp>
      <p:sp>
        <p:nvSpPr>
          <p:cNvPr id="6" name="TextBox 5"/>
          <p:cNvSpPr txBox="1"/>
          <p:nvPr/>
        </p:nvSpPr>
        <p:spPr>
          <a:xfrm>
            <a:off x="1143000" y="3200400"/>
            <a:ext cx="6705600" cy="3231654"/>
          </a:xfrm>
          <a:prstGeom prst="rect">
            <a:avLst/>
          </a:prstGeom>
          <a:noFill/>
        </p:spPr>
        <p:txBody>
          <a:bodyPr wrap="square" rtlCol="0">
            <a:spAutoFit/>
          </a:bodyPr>
          <a:lstStyle/>
          <a:p>
            <a:pPr fontAlgn="base">
              <a:spcBef>
                <a:spcPct val="0"/>
              </a:spcBef>
              <a:spcAft>
                <a:spcPct val="0"/>
              </a:spcAft>
            </a:pPr>
            <a:r>
              <a:rPr lang="en-US" sz="3600" dirty="0">
                <a:solidFill>
                  <a:srgbClr val="000000"/>
                </a:solidFill>
                <a:latin typeface="Trajan Pro" pitchFamily="18" charset="0"/>
              </a:rPr>
              <a:t>“For to this end I also wrote, that I might put you to the test, whether you are obedient in all things</a:t>
            </a:r>
            <a:r>
              <a:rPr lang="en-US" sz="3600" dirty="0" smtClean="0">
                <a:solidFill>
                  <a:srgbClr val="000000"/>
                </a:solidFill>
                <a:latin typeface="Trajan Pro" pitchFamily="18" charset="0"/>
              </a:rPr>
              <a:t>.”</a:t>
            </a:r>
            <a:endParaRPr lang="en-US" sz="3600" dirty="0">
              <a:solidFill>
                <a:srgbClr val="000000"/>
              </a:solidFill>
              <a:latin typeface="Trajan Pro" pitchFamily="18" charset="0"/>
            </a:endParaRPr>
          </a:p>
          <a:p>
            <a:pPr algn="r" fontAlgn="base">
              <a:spcBef>
                <a:spcPct val="0"/>
              </a:spcBef>
              <a:spcAft>
                <a:spcPct val="0"/>
              </a:spcAft>
            </a:pPr>
            <a:r>
              <a:rPr lang="en-US" sz="2400" dirty="0" smtClean="0">
                <a:solidFill>
                  <a:srgbClr val="000000"/>
                </a:solidFill>
                <a:latin typeface="Trajan Pro" pitchFamily="18" charset="0"/>
              </a:rPr>
              <a:t>—2 </a:t>
            </a:r>
            <a:r>
              <a:rPr lang="en-US" sz="2400" dirty="0">
                <a:solidFill>
                  <a:srgbClr val="000000"/>
                </a:solidFill>
                <a:latin typeface="Trajan Pro" pitchFamily="18" charset="0"/>
              </a:rPr>
              <a:t>Corinthians </a:t>
            </a:r>
            <a:r>
              <a:rPr lang="en-US" sz="2400" dirty="0" smtClean="0">
                <a:solidFill>
                  <a:srgbClr val="000000"/>
                </a:solidFill>
                <a:latin typeface="Trajan Pro" pitchFamily="18" charset="0"/>
              </a:rPr>
              <a:t>2:9</a:t>
            </a:r>
            <a:endParaRPr lang="en-US" sz="2400" dirty="0">
              <a:solidFill>
                <a:srgbClr val="000000"/>
              </a:solidFill>
              <a:latin typeface="Trajan Pro" pitchFamily="18" charset="0"/>
            </a:endParaRPr>
          </a:p>
        </p:txBody>
      </p:sp>
      <p:pic>
        <p:nvPicPr>
          <p:cNvPr id="1026" name="Picture 2" descr="C:\Users\Steven\Downloads\Depositphotos_9976759_s-2015.jpg"/>
          <p:cNvPicPr>
            <a:picLocks noChangeAspect="1" noChangeArrowheads="1"/>
          </p:cNvPicPr>
          <p:nvPr/>
        </p:nvPicPr>
        <p:blipFill rotWithShape="1">
          <a:blip r:embed="rId2">
            <a:extLst>
              <a:ext uri="{28A0092B-C50C-407E-A947-70E740481C1C}">
                <a14:useLocalDpi xmlns:a14="http://schemas.microsoft.com/office/drawing/2010/main" val="0"/>
              </a:ext>
            </a:extLst>
          </a:blip>
          <a:srcRect t="14490"/>
          <a:stretch/>
        </p:blipFill>
        <p:spPr bwMode="auto">
          <a:xfrm>
            <a:off x="25791" y="24288"/>
            <a:ext cx="4241409" cy="21305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72012"/>
            <a:ext cx="4371975"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0260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2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371600"/>
            <a:ext cx="1676400" cy="675620"/>
          </a:xfrm>
          <a:prstGeom prst="rect">
            <a:avLst/>
          </a:prstGeom>
          <a:noFill/>
        </p:spPr>
        <p:txBody>
          <a:bodyPr wrap="none" rtlCol="0">
            <a:prstTxWarp prst="textPlain">
              <a:avLst/>
            </a:prstTxWarp>
            <a:spAutoFit/>
          </a:bodyPr>
          <a:lstStyle/>
          <a:p>
            <a:pPr fontAlgn="base">
              <a:spcBef>
                <a:spcPct val="0"/>
              </a:spcBef>
              <a:spcAft>
                <a:spcPct val="0"/>
              </a:spcAft>
            </a:pPr>
            <a:r>
              <a:rPr lang="en-US" sz="2800" b="1" dirty="0" smtClean="0">
                <a:ln>
                  <a:solidFill>
                    <a:sysClr val="windowText" lastClr="000000"/>
                  </a:solidFill>
                </a:ln>
                <a:solidFill>
                  <a:srgbClr val="996633"/>
                </a:solidFill>
                <a:effectLst>
                  <a:glow rad="101600">
                    <a:srgbClr val="FFFFFF">
                      <a:alpha val="60000"/>
                    </a:srgbClr>
                  </a:glow>
                </a:effectLst>
                <a:latin typeface="Trajan Pro" pitchFamily="18" charset="0"/>
                <a:ea typeface="Adobe Gothic Std B" pitchFamily="34" charset="-128"/>
              </a:rPr>
              <a:t>When</a:t>
            </a:r>
            <a:endParaRPr lang="en-US" sz="2800" b="1" dirty="0">
              <a:ln>
                <a:solidFill>
                  <a:sysClr val="windowText" lastClr="000000"/>
                </a:solidFill>
              </a:ln>
              <a:solidFill>
                <a:srgbClr val="996633"/>
              </a:solidFill>
              <a:effectLst>
                <a:glow rad="101600">
                  <a:srgbClr val="FFFFFF">
                    <a:alpha val="60000"/>
                  </a:srgbClr>
                </a:glow>
              </a:effectLst>
              <a:latin typeface="Trajan Pro" pitchFamily="18" charset="0"/>
              <a:ea typeface="Adobe Gothic Std B" pitchFamily="34" charset="-128"/>
            </a:endParaRPr>
          </a:p>
        </p:txBody>
      </p:sp>
      <p:sp>
        <p:nvSpPr>
          <p:cNvPr id="5" name="TextBox 4"/>
          <p:cNvSpPr txBox="1"/>
          <p:nvPr/>
        </p:nvSpPr>
        <p:spPr>
          <a:xfrm>
            <a:off x="1447800" y="2219980"/>
            <a:ext cx="4876800" cy="1056620"/>
          </a:xfrm>
          <a:prstGeom prst="rect">
            <a:avLst/>
          </a:prstGeom>
          <a:noFill/>
        </p:spPr>
        <p:txBody>
          <a:bodyPr wrap="none" rtlCol="0">
            <a:prstTxWarp prst="textPlain">
              <a:avLst/>
            </a:prstTxWarp>
            <a:spAutoFit/>
          </a:bodyPr>
          <a:lstStyle/>
          <a:p>
            <a:pPr fontAlgn="base">
              <a:spcBef>
                <a:spcPct val="0"/>
              </a:spcBef>
              <a:spcAft>
                <a:spcPct val="0"/>
              </a:spcAft>
            </a:pPr>
            <a:r>
              <a:rPr lang="en-US" sz="2800" b="1" spc="-150" dirty="0">
                <a:ln>
                  <a:solidFill>
                    <a:sysClr val="windowText" lastClr="000000"/>
                  </a:solidFill>
                </a:ln>
                <a:solidFill>
                  <a:srgbClr val="996633"/>
                </a:solidFill>
                <a:effectLst>
                  <a:glow rad="101600">
                    <a:srgbClr val="FFFFFF">
                      <a:alpha val="60000"/>
                    </a:srgbClr>
                  </a:glow>
                  <a:outerShdw blurRad="50800" dist="38100" dir="18900000" algn="bl" rotWithShape="0">
                    <a:prstClr val="black">
                      <a:alpha val="40000"/>
                    </a:prstClr>
                  </a:outerShdw>
                </a:effectLst>
                <a:latin typeface="Trajan Pro" pitchFamily="18" charset="0"/>
                <a:ea typeface="Adobe Gothic Std B" pitchFamily="34" charset="-128"/>
              </a:rPr>
              <a:t>MUST</a:t>
            </a:r>
          </a:p>
        </p:txBody>
      </p:sp>
      <p:sp>
        <p:nvSpPr>
          <p:cNvPr id="6" name="TextBox 5"/>
          <p:cNvSpPr txBox="1"/>
          <p:nvPr/>
        </p:nvSpPr>
        <p:spPr>
          <a:xfrm>
            <a:off x="6553200" y="2667000"/>
            <a:ext cx="1295400" cy="533400"/>
          </a:xfrm>
          <a:prstGeom prst="rect">
            <a:avLst/>
          </a:prstGeom>
          <a:noFill/>
        </p:spPr>
        <p:txBody>
          <a:bodyPr wrap="none" rtlCol="0">
            <a:prstTxWarp prst="textPlain">
              <a:avLst/>
            </a:prstTxWarp>
            <a:spAutoFit/>
          </a:bodyPr>
          <a:lstStyle/>
          <a:p>
            <a:pPr fontAlgn="base">
              <a:spcBef>
                <a:spcPct val="0"/>
              </a:spcBef>
              <a:spcAft>
                <a:spcPct val="0"/>
              </a:spcAft>
            </a:pPr>
            <a:r>
              <a:rPr lang="en-US" sz="2800" b="1" spc="-150" dirty="0">
                <a:ln>
                  <a:solidFill>
                    <a:sysClr val="windowText" lastClr="000000"/>
                  </a:solidFill>
                </a:ln>
                <a:solidFill>
                  <a:srgbClr val="996633"/>
                </a:solidFill>
                <a:effectLst>
                  <a:glow rad="101600">
                    <a:srgbClr val="FFFFFF">
                      <a:alpha val="60000"/>
                    </a:srgbClr>
                  </a:glow>
                </a:effectLst>
                <a:latin typeface="Trajan Pro" pitchFamily="18" charset="0"/>
                <a:ea typeface="Adobe Gothic Std B" pitchFamily="34" charset="-128"/>
              </a:rPr>
              <a:t>we</a:t>
            </a:r>
          </a:p>
        </p:txBody>
      </p:sp>
      <p:sp>
        <p:nvSpPr>
          <p:cNvPr id="7" name="TextBox 6"/>
          <p:cNvSpPr txBox="1"/>
          <p:nvPr/>
        </p:nvSpPr>
        <p:spPr>
          <a:xfrm>
            <a:off x="457200" y="3515380"/>
            <a:ext cx="8305800" cy="1056620"/>
          </a:xfrm>
          <a:prstGeom prst="rect">
            <a:avLst/>
          </a:prstGeom>
          <a:noFill/>
        </p:spPr>
        <p:txBody>
          <a:bodyPr wrap="none" rtlCol="0">
            <a:prstTxWarp prst="textPlain">
              <a:avLst/>
            </a:prstTxWarp>
            <a:spAutoFit/>
          </a:bodyPr>
          <a:lstStyle/>
          <a:p>
            <a:pPr fontAlgn="base">
              <a:spcBef>
                <a:spcPct val="0"/>
              </a:spcBef>
              <a:spcAft>
                <a:spcPct val="0"/>
              </a:spcAft>
            </a:pPr>
            <a:r>
              <a:rPr lang="en-US" sz="2800" b="1" spc="-150" dirty="0">
                <a:ln>
                  <a:solidFill>
                    <a:sysClr val="windowText" lastClr="000000"/>
                  </a:solidFill>
                </a:ln>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5400000" scaled="1"/>
                  <a:tileRect/>
                </a:gradFill>
                <a:effectLst>
                  <a:glow rad="101600">
                    <a:srgbClr val="2D2D8A">
                      <a:lumMod val="20000"/>
                      <a:lumOff val="80000"/>
                      <a:alpha val="60000"/>
                    </a:srgbClr>
                  </a:glow>
                  <a:outerShdw blurRad="50800" dist="38100" dir="18900000" algn="bl" rotWithShape="0">
                    <a:prstClr val="black">
                      <a:alpha val="40000"/>
                    </a:prstClr>
                  </a:outerShdw>
                </a:effectLst>
                <a:latin typeface="Trajan Pro" pitchFamily="18" charset="0"/>
                <a:ea typeface="Adobe Gothic Std B" pitchFamily="34" charset="-128"/>
              </a:rPr>
              <a:t>DISCIPLINE?</a:t>
            </a:r>
          </a:p>
        </p:txBody>
      </p:sp>
    </p:spTree>
    <p:extLst>
      <p:ext uri="{BB962C8B-B14F-4D97-AF65-F5344CB8AC3E}">
        <p14:creationId xmlns:p14="http://schemas.microsoft.com/office/powerpoint/2010/main" val="30585076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458199" cy="5181600"/>
          </a:xfrm>
        </p:spPr>
        <p:txBody>
          <a:bodyPr/>
          <a:lstStyle/>
          <a:p>
            <a:pPr marL="0" indent="0">
              <a:buNone/>
            </a:pPr>
            <a:r>
              <a:rPr lang="en-US" sz="4000" spc="600" dirty="0" smtClean="0">
                <a:solidFill>
                  <a:schemeClr val="bg1"/>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GUIDELINES:</a:t>
            </a:r>
          </a:p>
          <a:p>
            <a:r>
              <a:rPr lang="en-US" sz="3600" dirty="0" smtClean="0">
                <a:latin typeface="Tekton Pro" pitchFamily="34" charset="0"/>
              </a:rPr>
              <a:t>Longsuffering &amp; forbearing</a:t>
            </a:r>
          </a:p>
          <a:p>
            <a:pPr lvl="1"/>
            <a:r>
              <a:rPr lang="en-US" dirty="0" smtClean="0">
                <a:latin typeface="Tekton Pro" pitchFamily="34" charset="0"/>
              </a:rPr>
              <a:t>Ephesians 4:2; 2 Timothy 2:24-26</a:t>
            </a:r>
          </a:p>
          <a:p>
            <a:r>
              <a:rPr lang="en-US" sz="3600" dirty="0" smtClean="0">
                <a:latin typeface="Tekton Pro" pitchFamily="34" charset="0"/>
              </a:rPr>
              <a:t>Promptly</a:t>
            </a:r>
          </a:p>
          <a:p>
            <a:pPr lvl="1"/>
            <a:r>
              <a:rPr lang="en-US" dirty="0" smtClean="0">
                <a:latin typeface="Tekton Pro" pitchFamily="34" charset="0"/>
              </a:rPr>
              <a:t>Prov. 13:24; 19:18; Eccl. 8:11; Titus 3:10, 11</a:t>
            </a:r>
          </a:p>
          <a:p>
            <a:pPr lvl="1">
              <a:buFontTx/>
              <a:buChar char="*"/>
            </a:pPr>
            <a:r>
              <a:rPr lang="en-US" u="sng" dirty="0" smtClean="0">
                <a:solidFill>
                  <a:schemeClr val="accent6"/>
                </a:solidFill>
                <a:latin typeface="Tekton Pro" pitchFamily="34" charset="0"/>
              </a:rPr>
              <a:t>Instructive</a:t>
            </a:r>
            <a:r>
              <a:rPr lang="en-US" dirty="0" smtClean="0">
                <a:solidFill>
                  <a:schemeClr val="accent6"/>
                </a:solidFill>
                <a:latin typeface="Tekton Pro" pitchFamily="34" charset="0"/>
              </a:rPr>
              <a:t> </a:t>
            </a:r>
            <a:r>
              <a:rPr lang="en-US" dirty="0" smtClean="0">
                <a:solidFill>
                  <a:schemeClr val="accent6"/>
                </a:solidFill>
                <a:latin typeface="Arial"/>
                <a:cs typeface="Arial"/>
              </a:rPr>
              <a:t>→</a:t>
            </a:r>
            <a:r>
              <a:rPr lang="en-US" dirty="0" smtClean="0">
                <a:solidFill>
                  <a:schemeClr val="accent6"/>
                </a:solidFill>
                <a:latin typeface="Tekton Pro" pitchFamily="34" charset="0"/>
              </a:rPr>
              <a:t> immediate</a:t>
            </a:r>
          </a:p>
          <a:p>
            <a:pPr lvl="1">
              <a:buFontTx/>
              <a:buChar char="*"/>
            </a:pPr>
            <a:r>
              <a:rPr lang="en-US" u="sng" dirty="0" smtClean="0">
                <a:solidFill>
                  <a:schemeClr val="accent6"/>
                </a:solidFill>
                <a:latin typeface="Tekton Pro" pitchFamily="34" charset="0"/>
              </a:rPr>
              <a:t>Punitive</a:t>
            </a:r>
            <a:r>
              <a:rPr lang="en-US" dirty="0" smtClean="0">
                <a:solidFill>
                  <a:schemeClr val="accent6"/>
                </a:solidFill>
                <a:latin typeface="Tekton Pro" pitchFamily="34" charset="0"/>
              </a:rPr>
              <a:t> </a:t>
            </a:r>
            <a:r>
              <a:rPr lang="en-US" dirty="0" smtClean="0">
                <a:solidFill>
                  <a:schemeClr val="accent6"/>
                </a:solidFill>
                <a:latin typeface="Arial"/>
                <a:cs typeface="Arial"/>
              </a:rPr>
              <a:t>→ </a:t>
            </a:r>
            <a:r>
              <a:rPr lang="en-US" dirty="0" smtClean="0">
                <a:solidFill>
                  <a:schemeClr val="accent6"/>
                </a:solidFill>
                <a:latin typeface="Tekton Pro" pitchFamily="34" charset="0"/>
              </a:rPr>
              <a:t>after 2</a:t>
            </a:r>
            <a:r>
              <a:rPr lang="en-US" baseline="30000" dirty="0" smtClean="0">
                <a:solidFill>
                  <a:schemeClr val="accent6"/>
                </a:solidFill>
                <a:latin typeface="Tekton Pro" pitchFamily="34" charset="0"/>
              </a:rPr>
              <a:t>nd</a:t>
            </a:r>
            <a:r>
              <a:rPr lang="en-US" dirty="0" smtClean="0">
                <a:solidFill>
                  <a:schemeClr val="accent6"/>
                </a:solidFill>
                <a:latin typeface="Tekton Pro" pitchFamily="34" charset="0"/>
              </a:rPr>
              <a:t>  admonition</a:t>
            </a:r>
          </a:p>
          <a:p>
            <a:endParaRPr lang="en-US" dirty="0" smtClean="0">
              <a:latin typeface="Tekton Pro" pitchFamily="34" charset="0"/>
            </a:endParaRPr>
          </a:p>
        </p:txBody>
      </p:sp>
      <p:cxnSp>
        <p:nvCxnSpPr>
          <p:cNvPr id="4" name="Straight Connector 3"/>
          <p:cNvCxnSpPr/>
          <p:nvPr/>
        </p:nvCxnSpPr>
        <p:spPr>
          <a:xfrm>
            <a:off x="5867400" y="4191000"/>
            <a:ext cx="22098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Elbow Connector 5"/>
          <p:cNvCxnSpPr/>
          <p:nvPr/>
        </p:nvCxnSpPr>
        <p:spPr>
          <a:xfrm rot="10800000" flipV="1">
            <a:off x="5406452" y="4190998"/>
            <a:ext cx="2213548" cy="380999"/>
          </a:xfrm>
          <a:prstGeom prst="bentConnector3">
            <a:avLst>
              <a:gd name="adj1" fmla="val 29007"/>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 name="Elbow Connector 9"/>
          <p:cNvCxnSpPr/>
          <p:nvPr/>
        </p:nvCxnSpPr>
        <p:spPr>
          <a:xfrm rot="10800000" flipV="1">
            <a:off x="6019800" y="4571998"/>
            <a:ext cx="952504" cy="533402"/>
          </a:xfrm>
          <a:prstGeom prst="bent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9978003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par>
                          <p:cTn id="29" fill="hold">
                            <p:stCondLst>
                              <p:cond delay="500"/>
                            </p:stCondLst>
                            <p:childTnLst>
                              <p:par>
                                <p:cTn id="30" presetID="22" presetClass="entr" presetSubtype="2"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right)">
                                      <p:cBhvr>
                                        <p:cTn id="32" dur="500"/>
                                        <p:tgtEl>
                                          <p:spTgt spid="6"/>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TotalTime>
  <Words>669</Words>
  <Application>Microsoft Office PowerPoint</Application>
  <PresentationFormat>On-screen Show (4:3)</PresentationFormat>
  <Paragraphs>87</Paragraphs>
  <Slides>15</Slides>
  <Notes>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15</vt:i4>
      </vt:variant>
    </vt:vector>
  </HeadingPairs>
  <TitlesOfParts>
    <vt:vector size="28" baseType="lpstr">
      <vt:lpstr>Arial</vt:lpstr>
      <vt:lpstr>Adobe Gothic Std B</vt:lpstr>
      <vt:lpstr>Bookman Old Style</vt:lpstr>
      <vt:lpstr>Berlin Sans FB Demi</vt:lpstr>
      <vt:lpstr>Calibri</vt:lpstr>
      <vt:lpstr>Tekton Pro</vt:lpstr>
      <vt:lpstr>Trajan Pro</vt:lpstr>
      <vt:lpstr>Narkisim</vt:lpstr>
      <vt:lpstr>Wingdings</vt:lpstr>
      <vt:lpstr>Book Antiqua</vt:lpstr>
      <vt:lpstr>Default Design</vt:lpstr>
      <vt:lpstr>Custom Design</vt:lpstr>
      <vt:lpstr>1_Custom Design</vt:lpstr>
      <vt:lpstr>PowerPoint Presentation</vt:lpstr>
      <vt:lpstr>PowerPoint Presentation</vt:lpstr>
      <vt:lpstr>PowerPoint Presentation</vt:lpstr>
      <vt:lpstr>PowerPoint Presentation</vt:lpstr>
      <vt:lpstr>PowerPoint Presentation</vt:lpstr>
      <vt:lpstr>“PUT AWAY FROM Yourselves The Evil Person”</vt:lpstr>
      <vt:lpstr>PowerPoint Presentation</vt:lpstr>
      <vt:lpstr>PowerPoint Presentation</vt:lpstr>
      <vt:lpstr>PowerPoint Presentation</vt:lpstr>
      <vt:lpstr>Matthew 18:15-20</vt:lpstr>
      <vt:lpstr>Matthew 18:15-20</vt:lpstr>
      <vt:lpstr>Matthew 18:15-20</vt:lpstr>
      <vt:lpstr>Matthew 18:15-20</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J. Wallace</dc:creator>
  <cp:lastModifiedBy>Steven J. Wallace</cp:lastModifiedBy>
  <cp:revision>33</cp:revision>
  <dcterms:created xsi:type="dcterms:W3CDTF">2015-08-27T16:24:31Z</dcterms:created>
  <dcterms:modified xsi:type="dcterms:W3CDTF">2015-09-04T21:28:37Z</dcterms:modified>
</cp:coreProperties>
</file>